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256" r:id="rId2"/>
    <p:sldId id="381" r:id="rId3"/>
    <p:sldId id="382" r:id="rId4"/>
    <p:sldId id="383" r:id="rId5"/>
    <p:sldId id="384" r:id="rId6"/>
    <p:sldId id="376" r:id="rId7"/>
    <p:sldId id="259" r:id="rId8"/>
    <p:sldId id="257" r:id="rId9"/>
    <p:sldId id="425" r:id="rId10"/>
    <p:sldId id="397" r:id="rId11"/>
    <p:sldId id="426" r:id="rId12"/>
    <p:sldId id="415" r:id="rId13"/>
    <p:sldId id="411" r:id="rId14"/>
    <p:sldId id="386" r:id="rId15"/>
    <p:sldId id="417" r:id="rId16"/>
    <p:sldId id="418" r:id="rId17"/>
    <p:sldId id="419" r:id="rId18"/>
    <p:sldId id="420" r:id="rId19"/>
    <p:sldId id="261" r:id="rId20"/>
    <p:sldId id="421" r:id="rId21"/>
    <p:sldId id="263" r:id="rId22"/>
    <p:sldId id="422" r:id="rId23"/>
    <p:sldId id="423" r:id="rId24"/>
    <p:sldId id="266" r:id="rId25"/>
    <p:sldId id="267" r:id="rId26"/>
    <p:sldId id="268" r:id="rId27"/>
    <p:sldId id="269" r:id="rId28"/>
    <p:sldId id="270" r:id="rId29"/>
    <p:sldId id="271" r:id="rId30"/>
    <p:sldId id="272" r:id="rId31"/>
    <p:sldId id="265" r:id="rId32"/>
    <p:sldId id="380" r:id="rId33"/>
    <p:sldId id="427" r:id="rId34"/>
    <p:sldId id="414" r:id="rId35"/>
    <p:sldId id="388" r:id="rId36"/>
    <p:sldId id="424" r:id="rId37"/>
    <p:sldId id="428" r:id="rId38"/>
    <p:sldId id="385" r:id="rId39"/>
    <p:sldId id="429" r:id="rId40"/>
    <p:sldId id="389" r:id="rId41"/>
    <p:sldId id="375" r:id="rId42"/>
    <p:sldId id="262" r:id="rId43"/>
    <p:sldId id="258" r:id="rId44"/>
    <p:sldId id="264" r:id="rId45"/>
    <p:sldId id="26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C44EDD-0F30-41D8-9CB2-E6F211DC5E2E}">
          <p14:sldIdLst>
            <p14:sldId id="256"/>
            <p14:sldId id="381"/>
            <p14:sldId id="382"/>
            <p14:sldId id="383"/>
            <p14:sldId id="384"/>
            <p14:sldId id="376"/>
            <p14:sldId id="259"/>
            <p14:sldId id="257"/>
            <p14:sldId id="425"/>
            <p14:sldId id="397"/>
            <p14:sldId id="426"/>
            <p14:sldId id="415"/>
            <p14:sldId id="411"/>
            <p14:sldId id="386"/>
            <p14:sldId id="417"/>
            <p14:sldId id="418"/>
            <p14:sldId id="419"/>
            <p14:sldId id="420"/>
            <p14:sldId id="261"/>
            <p14:sldId id="421"/>
            <p14:sldId id="263"/>
            <p14:sldId id="422"/>
            <p14:sldId id="423"/>
            <p14:sldId id="266"/>
            <p14:sldId id="267"/>
            <p14:sldId id="268"/>
            <p14:sldId id="269"/>
            <p14:sldId id="270"/>
            <p14:sldId id="271"/>
            <p14:sldId id="272"/>
            <p14:sldId id="265"/>
            <p14:sldId id="380"/>
            <p14:sldId id="427"/>
            <p14:sldId id="414"/>
            <p14:sldId id="388"/>
            <p14:sldId id="424"/>
            <p14:sldId id="428"/>
            <p14:sldId id="385"/>
            <p14:sldId id="429"/>
            <p14:sldId id="389"/>
            <p14:sldId id="375"/>
            <p14:sldId id="262"/>
            <p14:sldId id="258"/>
            <p14:sldId id="264"/>
            <p14:sldId id="2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CE9"/>
    <a:srgbClr val="FEF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88" autoAdjust="0"/>
    <p:restoredTop sz="86578" autoAdjust="0"/>
  </p:normalViewPr>
  <p:slideViewPr>
    <p:cSldViewPr>
      <p:cViewPr varScale="1">
        <p:scale>
          <a:sx n="87" d="100"/>
          <a:sy n="87" d="100"/>
        </p:scale>
        <p:origin x="780" y="38"/>
      </p:cViewPr>
      <p:guideLst>
        <p:guide orient="horz" pos="2160"/>
        <p:guide pos="3840"/>
      </p:guideLst>
    </p:cSldViewPr>
  </p:slideViewPr>
  <p:outlineViewPr>
    <p:cViewPr>
      <p:scale>
        <a:sx n="33" d="100"/>
        <a:sy n="33" d="100"/>
      </p:scale>
      <p:origin x="0" y="-19374"/>
    </p:cViewPr>
  </p:outlineViewPr>
  <p:notesTextViewPr>
    <p:cViewPr>
      <p:scale>
        <a:sx n="150" d="100"/>
        <a:sy n="150" d="100"/>
      </p:scale>
      <p:origin x="0" y="0"/>
    </p:cViewPr>
  </p:notesTextViewPr>
  <p:sorterViewPr>
    <p:cViewPr>
      <p:scale>
        <a:sx n="74" d="100"/>
        <a:sy n="74" d="100"/>
      </p:scale>
      <p:origin x="0" y="-4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AC32E3-881F-4C4E-A39C-8D46D482BC7B}" type="datetimeFigureOut">
              <a:rPr lang="en-CA" smtClean="0"/>
              <a:pPr/>
              <a:t>2021-09-13</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CD825F-ADE2-4CC6-98DA-B76BAED49E88}" type="slidenum">
              <a:rPr lang="en-CA" smtClean="0"/>
              <a:pPr/>
              <a:t>‹#›</a:t>
            </a:fld>
            <a:endParaRPr lang="en-CA"/>
          </a:p>
        </p:txBody>
      </p:sp>
    </p:spTree>
    <p:extLst>
      <p:ext uri="{BB962C8B-B14F-4D97-AF65-F5344CB8AC3E}">
        <p14:creationId xmlns:p14="http://schemas.microsoft.com/office/powerpoint/2010/main" val="2967820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Thanks x for the nice intro…</a:t>
            </a:r>
          </a:p>
          <a:p>
            <a:endParaRPr lang="en-CA" dirty="0"/>
          </a:p>
          <a:p>
            <a:r>
              <a:rPr lang="en-CA" dirty="0"/>
              <a:t>I am really glad to be here to share my work on visual text analytics…</a:t>
            </a:r>
          </a:p>
        </p:txBody>
      </p:sp>
      <p:sp>
        <p:nvSpPr>
          <p:cNvPr id="4" name="Slide Number Placeholder 3"/>
          <p:cNvSpPr>
            <a:spLocks noGrp="1"/>
          </p:cNvSpPr>
          <p:nvPr>
            <p:ph type="sldNum" sz="quarter" idx="10"/>
          </p:nvPr>
        </p:nvSpPr>
        <p:spPr/>
        <p:txBody>
          <a:bodyPr/>
          <a:lstStyle/>
          <a:p>
            <a:fld id="{5BCD825F-ADE2-4CC6-98DA-B76BAED49E88}" type="slidenum">
              <a:rPr lang="en-CA" smtClean="0"/>
              <a:pPr/>
              <a:t>1</a:t>
            </a:fld>
            <a:endParaRPr lang="en-CA"/>
          </a:p>
        </p:txBody>
      </p:sp>
    </p:spTree>
    <p:extLst>
      <p:ext uri="{BB962C8B-B14F-4D97-AF65-F5344CB8AC3E}">
        <p14:creationId xmlns:p14="http://schemas.microsoft.com/office/powerpoint/2010/main" val="394872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Times New Roman" panose="02020603050405020304" pitchFamily="18" charset="0"/>
                <a:ea typeface="Times New Roman" panose="02020603050405020304" pitchFamily="18" charset="0"/>
              </a:rPr>
              <a:t>enable people who have not been formally trained in data analysis tools and who do not have much visualization literacy to get answers to their questions </a:t>
            </a:r>
            <a:r>
              <a:rPr lang="en-CA" sz="1800" dirty="0">
                <a:solidFill>
                  <a:srgbClr val="000000"/>
                </a:solidFill>
                <a:effectLst/>
                <a:latin typeface="Times New Roman" panose="02020603050405020304" pitchFamily="18" charset="0"/>
                <a:ea typeface="Times New Roman" panose="02020603050405020304" pitchFamily="18" charset="0"/>
              </a:rPr>
              <a:t>as they can easily express their information needs in lay language</a:t>
            </a:r>
            <a:r>
              <a:rPr lang="en-CA" dirty="0">
                <a:effectLst/>
              </a:rPr>
              <a:t> </a:t>
            </a:r>
            <a:endParaRPr lang="en-US" dirty="0"/>
          </a:p>
        </p:txBody>
      </p:sp>
      <p:sp>
        <p:nvSpPr>
          <p:cNvPr id="4" name="Slide Number Placeholder 3"/>
          <p:cNvSpPr>
            <a:spLocks noGrp="1"/>
          </p:cNvSpPr>
          <p:nvPr>
            <p:ph type="sldNum" sz="quarter" idx="5"/>
          </p:nvPr>
        </p:nvSpPr>
        <p:spPr/>
        <p:txBody>
          <a:bodyPr/>
          <a:lstStyle/>
          <a:p>
            <a:fld id="{5BCD825F-ADE2-4CC6-98DA-B76BAED49E88}" type="slidenum">
              <a:rPr lang="en-CA" smtClean="0"/>
              <a:pPr/>
              <a:t>4</a:t>
            </a:fld>
            <a:endParaRPr lang="en-CA"/>
          </a:p>
        </p:txBody>
      </p:sp>
    </p:spTree>
    <p:extLst>
      <p:ext uri="{BB962C8B-B14F-4D97-AF65-F5344CB8AC3E}">
        <p14:creationId xmlns:p14="http://schemas.microsoft.com/office/powerpoint/2010/main" val="1288706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CD825F-ADE2-4CC6-98DA-B76BAED49E88}" type="slidenum">
              <a:rPr lang="en-CA" smtClean="0"/>
              <a:pPr/>
              <a:t>7</a:t>
            </a:fld>
            <a:endParaRPr lang="en-CA"/>
          </a:p>
        </p:txBody>
      </p:sp>
    </p:spTree>
    <p:extLst>
      <p:ext uri="{BB962C8B-B14F-4D97-AF65-F5344CB8AC3E}">
        <p14:creationId xmlns:p14="http://schemas.microsoft.com/office/powerpoint/2010/main" val="3657885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BCD825F-ADE2-4CC6-98DA-B76BAED49E88}" type="slidenum">
              <a:rPr lang="en-CA" smtClean="0"/>
              <a:pPr/>
              <a:t>11</a:t>
            </a:fld>
            <a:endParaRPr lang="en-CA"/>
          </a:p>
        </p:txBody>
      </p:sp>
    </p:spTree>
    <p:extLst>
      <p:ext uri="{BB962C8B-B14F-4D97-AF65-F5344CB8AC3E}">
        <p14:creationId xmlns:p14="http://schemas.microsoft.com/office/powerpoint/2010/main" val="3367810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042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16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929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3"/>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2"/>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2"/>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9"/>
        <p:cNvGrpSpPr/>
        <p:nvPr/>
      </p:nvGrpSpPr>
      <p:grpSpPr>
        <a:xfrm>
          <a:off x="0" y="0"/>
          <a:ext cx="0" cy="0"/>
          <a:chOff x="0" y="0"/>
          <a:chExt cx="0" cy="0"/>
        </a:xfrm>
      </p:grpSpPr>
      <p:sp>
        <p:nvSpPr>
          <p:cNvPr id="44" name="Google Shape;44;p6"/>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5" name="Google Shape;45;p6"/>
          <p:cNvSpPr txBox="1">
            <a:spLocks noGrp="1"/>
          </p:cNvSpPr>
          <p:nvPr>
            <p:ph type="body" idx="1"/>
          </p:nvPr>
        </p:nvSpPr>
        <p:spPr>
          <a:xfrm>
            <a:off x="1191500" y="1600200"/>
            <a:ext cx="4182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6" name="Google Shape;46;p6"/>
          <p:cNvSpPr txBox="1">
            <a:spLocks noGrp="1"/>
          </p:cNvSpPr>
          <p:nvPr>
            <p:ph type="body" idx="2"/>
          </p:nvPr>
        </p:nvSpPr>
        <p:spPr>
          <a:xfrm>
            <a:off x="5625941" y="1600200"/>
            <a:ext cx="4182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7" name="Google Shape;47;p6"/>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28489224"/>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417640"/>
            <a:ext cx="10972800" cy="47085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18600" y="6356365"/>
            <a:ext cx="2844800" cy="365125"/>
          </a:xfrm>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7"/>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5" y="27306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40"/>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6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65"/>
            <a:ext cx="28448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google-research/electra"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hyperlink" Target="https://www.yorku.ca/enamulh/research.html"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rku.ca/enamulh/research.htm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035175"/>
            <a:ext cx="11658600" cy="1470025"/>
          </a:xfrm>
        </p:spPr>
        <p:txBody>
          <a:bodyPr>
            <a:noAutofit/>
          </a:bodyPr>
          <a:lstStyle/>
          <a:p>
            <a:r>
              <a:rPr lang="en-US" sz="4400" b="1" dirty="0">
                <a:solidFill>
                  <a:srgbClr val="0070C0"/>
                </a:solidFill>
                <a:latin typeface="Calibri (Headings)"/>
              </a:rPr>
              <a:t>Natural Language Interactions with Visualizations</a:t>
            </a:r>
            <a:endParaRPr lang="en-CA" sz="4400" b="1" dirty="0">
              <a:solidFill>
                <a:srgbClr val="0070C0"/>
              </a:solidFill>
            </a:endParaRPr>
          </a:p>
        </p:txBody>
      </p:sp>
      <p:sp>
        <p:nvSpPr>
          <p:cNvPr id="6" name="Subtitle 5">
            <a:extLst>
              <a:ext uri="{FF2B5EF4-FFF2-40B4-BE49-F238E27FC236}">
                <a16:creationId xmlns:a16="http://schemas.microsoft.com/office/drawing/2014/main" id="{6F8ACBB8-1482-B04A-9C8F-9DAB1DA4FA38}"/>
              </a:ext>
            </a:extLst>
          </p:cNvPr>
          <p:cNvSpPr>
            <a:spLocks noGrp="1"/>
          </p:cNvSpPr>
          <p:nvPr>
            <p:ph type="subTitle" idx="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7" name="Google Shape;97;p13"/>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pPr/>
              <a:t>10</a:t>
            </a:fld>
            <a:endParaRPr lang="en-GB"/>
          </a:p>
        </p:txBody>
      </p:sp>
      <p:graphicFrame>
        <p:nvGraphicFramePr>
          <p:cNvPr id="4" name="Table 3"/>
          <p:cNvGraphicFramePr/>
          <p:nvPr>
            <p:extLst>
              <p:ext uri="{D42A27DB-BD31-4B8C-83A1-F6EECF244321}">
                <p14:modId xmlns:p14="http://schemas.microsoft.com/office/powerpoint/2010/main" val="3852046801"/>
              </p:ext>
            </p:extLst>
          </p:nvPr>
        </p:nvGraphicFramePr>
        <p:xfrm>
          <a:off x="685800" y="1422035"/>
          <a:ext cx="11277600" cy="3779520"/>
        </p:xfrm>
        <a:graphic>
          <a:graphicData uri="http://schemas.openxmlformats.org/drawingml/2006/table">
            <a:tbl>
              <a:tblPr firstRow="1" bandRow="1">
                <a:tableStyleId>{5C22544A-7EE6-4342-B048-85BDC9FD1C3A}</a:tableStyleId>
              </a:tblPr>
              <a:tblGrid>
                <a:gridCol w="1726950">
                  <a:extLst>
                    <a:ext uri="{9D8B030D-6E8A-4147-A177-3AD203B41FA5}">
                      <a16:colId xmlns:a16="http://schemas.microsoft.com/office/drawing/2014/main" val="20000"/>
                    </a:ext>
                  </a:extLst>
                </a:gridCol>
                <a:gridCol w="2092030">
                  <a:extLst>
                    <a:ext uri="{9D8B030D-6E8A-4147-A177-3AD203B41FA5}">
                      <a16:colId xmlns:a16="http://schemas.microsoft.com/office/drawing/2014/main" val="20001"/>
                    </a:ext>
                  </a:extLst>
                </a:gridCol>
                <a:gridCol w="1776907">
                  <a:extLst>
                    <a:ext uri="{9D8B030D-6E8A-4147-A177-3AD203B41FA5}">
                      <a16:colId xmlns:a16="http://schemas.microsoft.com/office/drawing/2014/main" val="20002"/>
                    </a:ext>
                  </a:extLst>
                </a:gridCol>
                <a:gridCol w="2499543">
                  <a:extLst>
                    <a:ext uri="{9D8B030D-6E8A-4147-A177-3AD203B41FA5}">
                      <a16:colId xmlns:a16="http://schemas.microsoft.com/office/drawing/2014/main" val="20003"/>
                    </a:ext>
                  </a:extLst>
                </a:gridCol>
                <a:gridCol w="1225311">
                  <a:extLst>
                    <a:ext uri="{9D8B030D-6E8A-4147-A177-3AD203B41FA5}">
                      <a16:colId xmlns:a16="http://schemas.microsoft.com/office/drawing/2014/main" val="20004"/>
                    </a:ext>
                  </a:extLst>
                </a:gridCol>
                <a:gridCol w="1956859">
                  <a:extLst>
                    <a:ext uri="{9D8B030D-6E8A-4147-A177-3AD203B41FA5}">
                      <a16:colId xmlns:a16="http://schemas.microsoft.com/office/drawing/2014/main" val="1764420469"/>
                    </a:ext>
                  </a:extLst>
                </a:gridCol>
              </a:tblGrid>
              <a:tr h="365760">
                <a:tc>
                  <a:txBody>
                    <a:bodyPr/>
                    <a:lstStyle/>
                    <a:p>
                      <a:pPr>
                        <a:buNone/>
                      </a:pPr>
                      <a:endParaRPr lang="en-US" sz="1600" dirty="0"/>
                    </a:p>
                  </a:txBody>
                  <a:tcPr marL="121920" marR="121920" marT="60960" marB="60960"/>
                </a:tc>
                <a:tc>
                  <a:txBody>
                    <a:bodyPr/>
                    <a:lstStyle/>
                    <a:p>
                      <a:pPr>
                        <a:buNone/>
                      </a:pPr>
                      <a:r>
                        <a:rPr lang="" altLang="en-US" sz="1600" dirty="0"/>
                        <a:t>DVQA</a:t>
                      </a:r>
                    </a:p>
                  </a:txBody>
                  <a:tcPr marL="121920" marR="121920" marT="60960" marB="60960"/>
                </a:tc>
                <a:tc>
                  <a:txBody>
                    <a:bodyPr/>
                    <a:lstStyle/>
                    <a:p>
                      <a:pPr>
                        <a:buNone/>
                      </a:pPr>
                      <a:r>
                        <a:rPr lang="" altLang="en-US" sz="1600" dirty="0"/>
                        <a:t>Figureqa</a:t>
                      </a:r>
                    </a:p>
                  </a:txBody>
                  <a:tcPr marL="121920" marR="121920" marT="60960" marB="60960"/>
                </a:tc>
                <a:tc>
                  <a:txBody>
                    <a:bodyPr/>
                    <a:lstStyle/>
                    <a:p>
                      <a:pPr>
                        <a:buNone/>
                      </a:pPr>
                      <a:r>
                        <a:rPr lang="" altLang="en-US" sz="1600" dirty="0"/>
                        <a:t>Leafqa/++</a:t>
                      </a:r>
                    </a:p>
                  </a:txBody>
                  <a:tcPr marL="121920" marR="121920" marT="60960" marB="60960"/>
                </a:tc>
                <a:tc>
                  <a:txBody>
                    <a:bodyPr/>
                    <a:lstStyle/>
                    <a:p>
                      <a:pPr>
                        <a:buNone/>
                      </a:pPr>
                      <a:r>
                        <a:rPr lang="" altLang="en-US" sz="1600" dirty="0"/>
                        <a:t>Kim et al.</a:t>
                      </a:r>
                    </a:p>
                  </a:txBody>
                  <a:tcPr marL="121920" marR="121920" marT="60960" marB="60960"/>
                </a:tc>
                <a:tc>
                  <a:txBody>
                    <a:bodyPr/>
                    <a:lstStyle/>
                    <a:p>
                      <a:pPr>
                        <a:buNone/>
                      </a:pPr>
                      <a:r>
                        <a:rPr lang="" altLang="en-US" sz="1600" dirty="0"/>
                        <a:t>PlotQA</a:t>
                      </a:r>
                    </a:p>
                  </a:txBody>
                  <a:tcPr marL="121920" marR="121920" marT="60960" marB="60960"/>
                </a:tc>
                <a:extLst>
                  <a:ext uri="{0D108BD9-81ED-4DB2-BD59-A6C34878D82A}">
                    <a16:rowId xmlns:a16="http://schemas.microsoft.com/office/drawing/2014/main" val="10000"/>
                  </a:ext>
                </a:extLst>
              </a:tr>
              <a:tr h="731520">
                <a:tc>
                  <a:txBody>
                    <a:bodyPr/>
                    <a:lstStyle/>
                    <a:p>
                      <a:pPr>
                        <a:buNone/>
                      </a:pPr>
                      <a:r>
                        <a:rPr lang="" altLang="en-US" sz="1600" dirty="0"/>
                        <a:t>Chart Types</a:t>
                      </a:r>
                    </a:p>
                  </a:txBody>
                  <a:tcPr marL="121920" marR="121920" marT="60960" marB="60960"/>
                </a:tc>
                <a:tc>
                  <a:txBody>
                    <a:bodyPr/>
                    <a:lstStyle/>
                    <a:p>
                      <a:pPr>
                        <a:buNone/>
                      </a:pPr>
                      <a:r>
                        <a:rPr lang="" altLang="en-US" sz="1600" dirty="0"/>
                        <a:t>Bar</a:t>
                      </a:r>
                    </a:p>
                  </a:txBody>
                  <a:tcPr marL="121920" marR="121920" marT="60960" marB="60960"/>
                </a:tc>
                <a:tc>
                  <a:txBody>
                    <a:bodyPr/>
                    <a:lstStyle/>
                    <a:p>
                      <a:pPr>
                        <a:buNone/>
                      </a:pPr>
                      <a:r>
                        <a:rPr lang="" altLang="en-US" sz="1600"/>
                        <a:t>VBar, HBar, Line, dot line, and pie</a:t>
                      </a:r>
                    </a:p>
                  </a:txBody>
                  <a:tcPr marL="121920" marR="121920" marT="60960" marB="60960"/>
                </a:tc>
                <a:tc>
                  <a:txBody>
                    <a:bodyPr/>
                    <a:lstStyle/>
                    <a:p>
                      <a:pPr>
                        <a:buNone/>
                      </a:pPr>
                      <a:r>
                        <a:rPr lang="" altLang="en-US" sz="1300"/>
                        <a:t>Stacked, grouped, horizontal and vertical Bars. Line, pie, box plots, and scatter charts</a:t>
                      </a:r>
                    </a:p>
                  </a:txBody>
                  <a:tcPr marL="121920" marR="121920" marT="60960" marB="60960"/>
                </a:tc>
                <a:tc>
                  <a:txBody>
                    <a:bodyPr/>
                    <a:lstStyle/>
                    <a:p>
                      <a:pPr>
                        <a:buNone/>
                      </a:pPr>
                      <a:r>
                        <a:rPr lang="" altLang="en-US" sz="1600"/>
                        <a:t>Line/Bar</a:t>
                      </a:r>
                    </a:p>
                  </a:txBody>
                  <a:tcPr marL="121920" marR="121920" marT="60960" marB="60960"/>
                </a:tc>
                <a:tc>
                  <a:txBody>
                    <a:bodyPr/>
                    <a:lstStyle/>
                    <a:p>
                      <a:pPr>
                        <a:buNone/>
                      </a:pPr>
                      <a:r>
                        <a:rPr lang="" altLang="en-US" sz="1600" dirty="0"/>
                        <a:t>V</a:t>
                      </a:r>
                      <a:r>
                        <a:rPr lang="en-US" altLang="en-US" sz="1600" dirty="0"/>
                        <a:t>b</a:t>
                      </a:r>
                      <a:r>
                        <a:rPr lang="" altLang="en-US" sz="1600" dirty="0"/>
                        <a:t>ar, Hbar, line and dot line</a:t>
                      </a:r>
                    </a:p>
                  </a:txBody>
                  <a:tcPr marL="121920" marR="121920" marT="60960" marB="60960"/>
                </a:tc>
                <a:extLst>
                  <a:ext uri="{0D108BD9-81ED-4DB2-BD59-A6C34878D82A}">
                    <a16:rowId xmlns:a16="http://schemas.microsoft.com/office/drawing/2014/main" val="10001"/>
                  </a:ext>
                </a:extLst>
              </a:tr>
              <a:tr h="609600">
                <a:tc>
                  <a:txBody>
                    <a:bodyPr/>
                    <a:lstStyle/>
                    <a:p>
                      <a:pPr>
                        <a:buNone/>
                      </a:pPr>
                      <a:r>
                        <a:rPr lang="" altLang="en-US" sz="1600" dirty="0"/>
                        <a:t>Question Types</a:t>
                      </a:r>
                    </a:p>
                  </a:txBody>
                  <a:tcPr marL="121920" marR="121920" marT="60960" marB="60960"/>
                </a:tc>
                <a:tc>
                  <a:txBody>
                    <a:bodyPr/>
                    <a:lstStyle/>
                    <a:p>
                      <a:pPr>
                        <a:buNone/>
                      </a:pPr>
                      <a:r>
                        <a:rPr lang="" altLang="en-US" sz="1600" dirty="0"/>
                        <a:t>Template-based</a:t>
                      </a:r>
                    </a:p>
                  </a:txBody>
                  <a:tcPr marL="121920" marR="121920" marT="60960" marB="60960"/>
                </a:tc>
                <a:tc>
                  <a:txBody>
                    <a:bodyPr/>
                    <a:lstStyle/>
                    <a:p>
                      <a:pPr>
                        <a:buNone/>
                      </a:pPr>
                      <a:r>
                        <a:rPr lang="" altLang="en-US" sz="1600" dirty="0"/>
                        <a:t>Template-based</a:t>
                      </a:r>
                    </a:p>
                  </a:txBody>
                  <a:tcPr marL="121920" marR="121920" marT="60960" marB="60960"/>
                </a:tc>
                <a:tc>
                  <a:txBody>
                    <a:bodyPr/>
                    <a:lstStyle/>
                    <a:p>
                      <a:pPr>
                        <a:buNone/>
                      </a:pPr>
                      <a:r>
                        <a:rPr lang="" altLang="en-US" sz="1600" dirty="0"/>
                        <a:t>Template-based</a:t>
                      </a:r>
                    </a:p>
                  </a:txBody>
                  <a:tcPr marL="121920" marR="121920" marT="60960" marB="60960"/>
                </a:tc>
                <a:tc>
                  <a:txBody>
                    <a:bodyPr/>
                    <a:lstStyle/>
                    <a:p>
                      <a:pPr>
                        <a:buNone/>
                      </a:pPr>
                      <a:r>
                        <a:rPr lang="" altLang="en-US" sz="1600" dirty="0"/>
                        <a:t>Human Generated</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 altLang="en-US" sz="1600" dirty="0"/>
                        <a:t>Template-based</a:t>
                      </a:r>
                    </a:p>
                    <a:p>
                      <a:pPr>
                        <a:buNone/>
                      </a:pPr>
                      <a:endParaRPr lang="" altLang="en-US" sz="1600" dirty="0"/>
                    </a:p>
                  </a:txBody>
                  <a:tcPr marL="121920" marR="121920" marT="60960" marB="60960"/>
                </a:tc>
                <a:extLst>
                  <a:ext uri="{0D108BD9-81ED-4DB2-BD59-A6C34878D82A}">
                    <a16:rowId xmlns:a16="http://schemas.microsoft.com/office/drawing/2014/main" val="10002"/>
                  </a:ext>
                </a:extLst>
              </a:tr>
              <a:tr h="853440">
                <a:tc>
                  <a:txBody>
                    <a:bodyPr/>
                    <a:lstStyle/>
                    <a:p>
                      <a:pPr>
                        <a:buNone/>
                      </a:pPr>
                      <a:r>
                        <a:rPr lang="" altLang="en-US" sz="1600" dirty="0"/>
                        <a:t>Answers Types</a:t>
                      </a:r>
                    </a:p>
                  </a:txBody>
                  <a:tcPr marL="121920" marR="121920" marT="60960" marB="60960"/>
                </a:tc>
                <a:tc>
                  <a:txBody>
                    <a:bodyPr/>
                    <a:lstStyle/>
                    <a:p>
                      <a:pPr>
                        <a:buNone/>
                      </a:pPr>
                      <a:r>
                        <a:rPr lang="" altLang="en-US" sz="1600" dirty="0"/>
                        <a:t>1076 Unique answers</a:t>
                      </a:r>
                    </a:p>
                    <a:p>
                      <a:pPr>
                        <a:buNone/>
                      </a:pPr>
                      <a:r>
                        <a:rPr lang="" altLang="en-US" sz="1600" dirty="0"/>
                        <a:t>(Yes/No, Chart Vocabulay, ..)</a:t>
                      </a:r>
                    </a:p>
                  </a:txBody>
                  <a:tcPr marL="121920" marR="121920" marT="60960" marB="60960"/>
                </a:tc>
                <a:tc>
                  <a:txBody>
                    <a:bodyPr/>
                    <a:lstStyle/>
                    <a:p>
                      <a:pPr>
                        <a:buNone/>
                      </a:pPr>
                      <a:r>
                        <a:rPr lang="" altLang="en-US" sz="1600"/>
                        <a:t>2</a:t>
                      </a:r>
                    </a:p>
                    <a:p>
                      <a:pPr>
                        <a:buNone/>
                      </a:pPr>
                      <a:r>
                        <a:rPr lang="" altLang="en-US" sz="1600"/>
                        <a:t>Yes/No</a:t>
                      </a:r>
                    </a:p>
                  </a:txBody>
                  <a:tcPr marL="121920" marR="121920" marT="60960" marB="60960"/>
                </a:tc>
                <a:tc>
                  <a:txBody>
                    <a:bodyPr/>
                    <a:lstStyle/>
                    <a:p>
                      <a:pPr>
                        <a:buNone/>
                      </a:pPr>
                      <a:r>
                        <a:rPr lang="" altLang="en-US" sz="1600"/>
                        <a:t>75</a:t>
                      </a:r>
                    </a:p>
                    <a:p>
                      <a:pPr>
                        <a:buNone/>
                      </a:pPr>
                      <a:r>
                        <a:rPr lang="en-US" altLang="en-US" sz="1600">
                          <a:sym typeface="+mn-ea"/>
                        </a:rPr>
                        <a:t>(Yes/No, Chart Vocabulay, ..)</a:t>
                      </a:r>
                      <a:endParaRPr lang="" altLang="en-US" sz="1600"/>
                    </a:p>
                  </a:txBody>
                  <a:tcPr marL="121920" marR="121920" marT="60960" marB="60960"/>
                </a:tc>
                <a:tc>
                  <a:txBody>
                    <a:bodyPr/>
                    <a:lstStyle/>
                    <a:p>
                      <a:pPr>
                        <a:buNone/>
                      </a:pPr>
                      <a:r>
                        <a:rPr lang="" altLang="en-US" sz="1600" dirty="0"/>
                        <a:t>Unlimited</a:t>
                      </a:r>
                    </a:p>
                  </a:txBody>
                  <a:tcPr marL="121920" marR="121920" marT="60960" marB="60960"/>
                </a:tc>
                <a:tc>
                  <a:txBody>
                    <a:bodyPr/>
                    <a:lstStyle/>
                    <a:p>
                      <a:pPr>
                        <a:buNone/>
                      </a:pPr>
                      <a:r>
                        <a:rPr lang="" altLang="en-US" sz="1600" dirty="0"/>
                        <a:t>Unlimited </a:t>
                      </a:r>
                    </a:p>
                    <a:p>
                      <a:pPr>
                        <a:buNone/>
                      </a:pPr>
                      <a:r>
                        <a:rPr lang="" altLang="en-US" sz="1600" dirty="0"/>
                        <a:t>(Fixed and Open Vocab)</a:t>
                      </a:r>
                    </a:p>
                  </a:txBody>
                  <a:tcPr marL="121920" marR="121920" marT="60960" marB="60960"/>
                </a:tc>
                <a:extLst>
                  <a:ext uri="{0D108BD9-81ED-4DB2-BD59-A6C34878D82A}">
                    <a16:rowId xmlns:a16="http://schemas.microsoft.com/office/drawing/2014/main" val="10003"/>
                  </a:ext>
                </a:extLst>
              </a:tr>
              <a:tr h="365760">
                <a:tc>
                  <a:txBody>
                    <a:bodyPr/>
                    <a:lstStyle/>
                    <a:p>
                      <a:pPr>
                        <a:buNone/>
                      </a:pPr>
                      <a:r>
                        <a:rPr lang="" altLang="en-US" sz="1600"/>
                        <a:t>Real/Synthetic</a:t>
                      </a:r>
                    </a:p>
                  </a:txBody>
                  <a:tcPr marL="121920" marR="121920" marT="60960" marB="60960"/>
                </a:tc>
                <a:tc>
                  <a:txBody>
                    <a:bodyPr/>
                    <a:lstStyle/>
                    <a:p>
                      <a:pPr>
                        <a:buNone/>
                      </a:pPr>
                      <a:r>
                        <a:rPr lang="" altLang="en-US" sz="1600" dirty="0"/>
                        <a:t>Syntehtic</a:t>
                      </a:r>
                    </a:p>
                  </a:txBody>
                  <a:tcPr marL="121920" marR="121920" marT="60960" marB="60960"/>
                </a:tc>
                <a:tc>
                  <a:txBody>
                    <a:bodyPr/>
                    <a:lstStyle/>
                    <a:p>
                      <a:pPr>
                        <a:buNone/>
                      </a:pPr>
                      <a:r>
                        <a:rPr lang="" altLang="en-US" sz="1600" dirty="0"/>
                        <a:t>Synthetic</a:t>
                      </a:r>
                    </a:p>
                  </a:txBody>
                  <a:tcPr marL="121920" marR="121920" marT="60960" marB="60960"/>
                </a:tc>
                <a:tc>
                  <a:txBody>
                    <a:bodyPr/>
                    <a:lstStyle/>
                    <a:p>
                      <a:pPr>
                        <a:buNone/>
                      </a:pPr>
                      <a:r>
                        <a:rPr lang="" altLang="en-US" sz="1600" dirty="0"/>
                        <a:t>Synthetic</a:t>
                      </a:r>
                    </a:p>
                  </a:txBody>
                  <a:tcPr marL="121920" marR="121920" marT="60960" marB="60960"/>
                </a:tc>
                <a:tc>
                  <a:txBody>
                    <a:bodyPr/>
                    <a:lstStyle/>
                    <a:p>
                      <a:pPr>
                        <a:buNone/>
                      </a:pPr>
                      <a:r>
                        <a:rPr lang="" altLang="en-US" sz="1600"/>
                        <a:t>Real</a:t>
                      </a:r>
                    </a:p>
                  </a:txBody>
                  <a:tcPr marL="121920" marR="121920" marT="60960" marB="60960"/>
                </a:tc>
                <a:tc>
                  <a:txBody>
                    <a:bodyPr/>
                    <a:lstStyle/>
                    <a:p>
                      <a:pPr>
                        <a:buNone/>
                      </a:pPr>
                      <a:r>
                        <a:rPr lang="" altLang="en-US" sz="1600" dirty="0"/>
                        <a:t>Synthetic</a:t>
                      </a:r>
                    </a:p>
                  </a:txBody>
                  <a:tcPr marL="121920" marR="121920" marT="60960" marB="60960"/>
                </a:tc>
                <a:extLst>
                  <a:ext uri="{0D108BD9-81ED-4DB2-BD59-A6C34878D82A}">
                    <a16:rowId xmlns:a16="http://schemas.microsoft.com/office/drawing/2014/main" val="10004"/>
                  </a:ext>
                </a:extLst>
              </a:tr>
              <a:tr h="853440">
                <a:tc>
                  <a:txBody>
                    <a:bodyPr/>
                    <a:lstStyle/>
                    <a:p>
                      <a:pPr>
                        <a:buNone/>
                      </a:pPr>
                      <a:r>
                        <a:rPr lang="" altLang="en-US" sz="1600"/>
                        <a:t>Size</a:t>
                      </a:r>
                    </a:p>
                  </a:txBody>
                  <a:tcPr marL="121920" marR="121920" marT="60960" marB="60960"/>
                </a:tc>
                <a:tc>
                  <a:txBody>
                    <a:bodyPr/>
                    <a:lstStyle/>
                    <a:p>
                      <a:pPr>
                        <a:buNone/>
                      </a:pPr>
                      <a:r>
                        <a:rPr lang="" altLang="en-US" sz="1600" dirty="0"/>
                        <a:t>300K images</a:t>
                      </a:r>
                    </a:p>
                    <a:p>
                      <a:pPr>
                        <a:buNone/>
                      </a:pPr>
                      <a:endParaRPr lang="" altLang="en-US" sz="1600" dirty="0"/>
                    </a:p>
                  </a:txBody>
                  <a:tcPr marL="121920" marR="121920" marT="60960" marB="60960"/>
                </a:tc>
                <a:tc>
                  <a:txBody>
                    <a:bodyPr/>
                    <a:lstStyle/>
                    <a:p>
                      <a:pPr>
                        <a:buNone/>
                      </a:pPr>
                      <a:r>
                        <a:rPr lang="" altLang="en-US" sz="1600" dirty="0"/>
                        <a:t>100K images</a:t>
                      </a:r>
                    </a:p>
                    <a:p>
                      <a:pPr>
                        <a:buNone/>
                      </a:pPr>
                      <a:r>
                        <a:rPr lang="" altLang="en-US" sz="1600" dirty="0"/>
                        <a:t>1.5M QA pairs</a:t>
                      </a:r>
                    </a:p>
                  </a:txBody>
                  <a:tcPr marL="121920" marR="121920" marT="60960" marB="60960"/>
                </a:tc>
                <a:tc>
                  <a:txBody>
                    <a:bodyPr/>
                    <a:lstStyle/>
                    <a:p>
                      <a:pPr>
                        <a:buNone/>
                      </a:pPr>
                      <a:r>
                        <a:rPr lang="" altLang="en-US" sz="1600" dirty="0"/>
                        <a:t>200K images</a:t>
                      </a:r>
                    </a:p>
                    <a:p>
                      <a:pPr>
                        <a:buNone/>
                      </a:pPr>
                      <a:r>
                        <a:rPr lang="" altLang="en-US" sz="1600" dirty="0"/>
                        <a:t>1.5M QA pairs</a:t>
                      </a:r>
                    </a:p>
                  </a:txBody>
                  <a:tcPr marL="121920" marR="121920" marT="60960" marB="60960"/>
                </a:tc>
                <a:tc>
                  <a:txBody>
                    <a:bodyPr/>
                    <a:lstStyle/>
                    <a:p>
                      <a:pPr>
                        <a:buNone/>
                      </a:pPr>
                      <a:r>
                        <a:rPr lang="" altLang="en-US" sz="1600" dirty="0"/>
                        <a:t>52 Charts</a:t>
                      </a:r>
                    </a:p>
                    <a:p>
                      <a:pPr>
                        <a:buNone/>
                      </a:pPr>
                      <a:r>
                        <a:rPr lang="" altLang="en-US" sz="1600" dirty="0"/>
                        <a:t>600~800 QA pairs.</a:t>
                      </a:r>
                    </a:p>
                  </a:txBody>
                  <a:tcPr marL="121920" marR="121920" marT="60960" marB="60960"/>
                </a:tc>
                <a:tc>
                  <a:txBody>
                    <a:bodyPr/>
                    <a:lstStyle/>
                    <a:p>
                      <a:pPr>
                        <a:buNone/>
                      </a:pPr>
                      <a:r>
                        <a:rPr lang="" altLang="en-US" sz="1600" dirty="0"/>
                        <a:t>28M QA pairs</a:t>
                      </a:r>
                    </a:p>
                  </a:txBody>
                  <a:tcPr marL="121920" marR="121920" marT="60960" marB="60960"/>
                </a:tc>
                <a:extLst>
                  <a:ext uri="{0D108BD9-81ED-4DB2-BD59-A6C34878D82A}">
                    <a16:rowId xmlns:a16="http://schemas.microsoft.com/office/drawing/2014/main" val="10005"/>
                  </a:ext>
                </a:extLst>
              </a:tr>
            </a:tbl>
          </a:graphicData>
        </a:graphic>
      </p:graphicFrame>
      <p:sp>
        <p:nvSpPr>
          <p:cNvPr id="5" name="Text Box 4"/>
          <p:cNvSpPr txBox="1"/>
          <p:nvPr/>
        </p:nvSpPr>
        <p:spPr>
          <a:xfrm>
            <a:off x="533400" y="5332804"/>
            <a:ext cx="7758853" cy="1138773"/>
          </a:xfrm>
          <a:prstGeom prst="rect">
            <a:avLst/>
          </a:prstGeom>
          <a:noFill/>
        </p:spPr>
        <p:txBody>
          <a:bodyPr wrap="square" rtlCol="0">
            <a:spAutoFit/>
          </a:bodyPr>
          <a:lstStyle/>
          <a:p>
            <a:r>
              <a:rPr lang="" altLang="en-US" sz="2000" b="1" dirty="0"/>
              <a:t>Overall limitations:</a:t>
            </a:r>
          </a:p>
          <a:p>
            <a:r>
              <a:rPr lang="" altLang="en-US" sz="1600" dirty="0"/>
              <a:t>1- Synthetic Charts</a:t>
            </a:r>
          </a:p>
          <a:p>
            <a:r>
              <a:rPr lang="" altLang="en-US" sz="1600" dirty="0"/>
              <a:t>2- Template-based Questions and limited answers (Is </a:t>
            </a:r>
            <a:r>
              <a:rPr lang="" altLang="en-US" sz="1600" b="1" i="1" dirty="0"/>
              <a:t>X</a:t>
            </a:r>
            <a:r>
              <a:rPr lang="" altLang="en-US" sz="1600" dirty="0"/>
              <a:t> larger than </a:t>
            </a:r>
            <a:r>
              <a:rPr lang="" altLang="en-US" sz="1600" b="1" i="1" dirty="0"/>
              <a:t>Y</a:t>
            </a:r>
            <a:r>
              <a:rPr lang="" altLang="en-US" sz="1600" dirty="0"/>
              <a:t>?)</a:t>
            </a:r>
          </a:p>
          <a:p>
            <a:r>
              <a:rPr lang="" altLang="en-US" sz="1600" dirty="0"/>
              <a:t>3- Lack of Lexical varations </a:t>
            </a:r>
          </a:p>
        </p:txBody>
      </p:sp>
      <p:sp>
        <p:nvSpPr>
          <p:cNvPr id="6" name="Title 1">
            <a:extLst>
              <a:ext uri="{FF2B5EF4-FFF2-40B4-BE49-F238E27FC236}">
                <a16:creationId xmlns:a16="http://schemas.microsoft.com/office/drawing/2014/main" id="{A76EEED5-AB95-492F-8FBA-D1A5C864E7F9}"/>
              </a:ext>
            </a:extLst>
          </p:cNvPr>
          <p:cNvSpPr>
            <a:spLocks noGrp="1"/>
          </p:cNvSpPr>
          <p:nvPr>
            <p:ph type="title"/>
          </p:nvPr>
        </p:nvSpPr>
        <p:spPr>
          <a:xfrm>
            <a:off x="609600" y="274639"/>
            <a:ext cx="10972800" cy="1143000"/>
          </a:xfrm>
        </p:spPr>
        <p:txBody>
          <a:bodyPr/>
          <a:lstStyle/>
          <a:p>
            <a:pPr algn="l"/>
            <a:r>
              <a:rPr lang="en-US" sz="4000" dirty="0"/>
              <a:t>Existing Datasets</a:t>
            </a:r>
            <a:endParaRPr lang="en-CA"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8179-35F6-8B4A-BAEC-E356E9174D40}"/>
              </a:ext>
            </a:extLst>
          </p:cNvPr>
          <p:cNvSpPr>
            <a:spLocks noGrp="1"/>
          </p:cNvSpPr>
          <p:nvPr>
            <p:ph type="title"/>
          </p:nvPr>
        </p:nvSpPr>
        <p:spPr/>
        <p:txBody>
          <a:bodyPr/>
          <a:lstStyle/>
          <a:p>
            <a:r>
              <a:rPr lang="en-US" sz="4000" dirty="0"/>
              <a:t>Task 2: </a:t>
            </a:r>
            <a:r>
              <a:rPr lang="en-US" dirty="0"/>
              <a:t>Factoid Question Answering</a:t>
            </a:r>
          </a:p>
        </p:txBody>
      </p:sp>
      <p:sp>
        <p:nvSpPr>
          <p:cNvPr id="4" name="Slide Number Placeholder 3">
            <a:extLst>
              <a:ext uri="{FF2B5EF4-FFF2-40B4-BE49-F238E27FC236}">
                <a16:creationId xmlns:a16="http://schemas.microsoft.com/office/drawing/2014/main" id="{C2C2F213-028C-8045-8C0E-99D581C4B93E}"/>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5" name="Rectangle 4">
            <a:extLst>
              <a:ext uri="{FF2B5EF4-FFF2-40B4-BE49-F238E27FC236}">
                <a16:creationId xmlns:a16="http://schemas.microsoft.com/office/drawing/2014/main" id="{025FB7E6-C7DC-4A2A-91D3-D8BAC694C1D9}"/>
              </a:ext>
            </a:extLst>
          </p:cNvPr>
          <p:cNvSpPr/>
          <p:nvPr/>
        </p:nvSpPr>
        <p:spPr>
          <a:xfrm>
            <a:off x="7829878" y="2499885"/>
            <a:ext cx="1077601" cy="16779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 altLang="en-US" dirty="0"/>
              <a:t>Model</a:t>
            </a:r>
            <a:endParaRPr lang="en-US" altLang="en-US" dirty="0"/>
          </a:p>
        </p:txBody>
      </p:sp>
      <p:pic>
        <p:nvPicPr>
          <p:cNvPr id="6" name="Picture 5" descr="Chart&#10;&#10;Description automatically generated">
            <a:extLst>
              <a:ext uri="{FF2B5EF4-FFF2-40B4-BE49-F238E27FC236}">
                <a16:creationId xmlns:a16="http://schemas.microsoft.com/office/drawing/2014/main" id="{21402837-7C15-447C-BBCE-3074F4E6A401}"/>
              </a:ext>
            </a:extLst>
          </p:cNvPr>
          <p:cNvPicPr>
            <a:picLocks noChangeAspect="1"/>
          </p:cNvPicPr>
          <p:nvPr/>
        </p:nvPicPr>
        <p:blipFill>
          <a:blip r:embed="rId3"/>
          <a:stretch>
            <a:fillRect/>
          </a:stretch>
        </p:blipFill>
        <p:spPr>
          <a:xfrm>
            <a:off x="562062" y="2427831"/>
            <a:ext cx="2260432" cy="1811118"/>
          </a:xfrm>
          <a:prstGeom prst="rect">
            <a:avLst/>
          </a:prstGeom>
        </p:spPr>
      </p:pic>
      <p:sp>
        <p:nvSpPr>
          <p:cNvPr id="7" name="Right Arrow 0">
            <a:extLst>
              <a:ext uri="{FF2B5EF4-FFF2-40B4-BE49-F238E27FC236}">
                <a16:creationId xmlns:a16="http://schemas.microsoft.com/office/drawing/2014/main" id="{4F6193F7-43B2-476E-9AF1-70CAD2132B0E}"/>
              </a:ext>
            </a:extLst>
          </p:cNvPr>
          <p:cNvSpPr/>
          <p:nvPr/>
        </p:nvSpPr>
        <p:spPr>
          <a:xfrm>
            <a:off x="2558606" y="3477968"/>
            <a:ext cx="338851" cy="221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descr="Chart, bar chart, histogram&#10;&#10;Description automatically generated">
            <a:extLst>
              <a:ext uri="{FF2B5EF4-FFF2-40B4-BE49-F238E27FC236}">
                <a16:creationId xmlns:a16="http://schemas.microsoft.com/office/drawing/2014/main" id="{59D348D9-5E71-429D-B382-ADABDC6EF233}"/>
              </a:ext>
            </a:extLst>
          </p:cNvPr>
          <p:cNvPicPr>
            <a:picLocks noChangeAspect="1"/>
          </p:cNvPicPr>
          <p:nvPr/>
        </p:nvPicPr>
        <p:blipFill>
          <a:blip r:embed="rId4"/>
          <a:stretch>
            <a:fillRect/>
          </a:stretch>
        </p:blipFill>
        <p:spPr>
          <a:xfrm>
            <a:off x="2996982" y="2384371"/>
            <a:ext cx="1811118" cy="1811118"/>
          </a:xfrm>
          <a:prstGeom prst="rect">
            <a:avLst/>
          </a:prstGeom>
        </p:spPr>
      </p:pic>
      <p:graphicFrame>
        <p:nvGraphicFramePr>
          <p:cNvPr id="9" name="Table 8">
            <a:extLst>
              <a:ext uri="{FF2B5EF4-FFF2-40B4-BE49-F238E27FC236}">
                <a16:creationId xmlns:a16="http://schemas.microsoft.com/office/drawing/2014/main" id="{0510315F-2DEE-4296-9FB2-D63B3754784A}"/>
              </a:ext>
            </a:extLst>
          </p:cNvPr>
          <p:cNvGraphicFramePr>
            <a:graphicFrameLocks noGrp="1"/>
          </p:cNvGraphicFramePr>
          <p:nvPr/>
        </p:nvGraphicFramePr>
        <p:xfrm>
          <a:off x="5421425" y="3397945"/>
          <a:ext cx="1131396" cy="762000"/>
        </p:xfrm>
        <a:graphic>
          <a:graphicData uri="http://schemas.openxmlformats.org/drawingml/2006/table">
            <a:tbl>
              <a:tblPr>
                <a:tableStyleId>{5C22544A-7EE6-4342-B048-85BDC9FD1C3A}</a:tableStyleId>
              </a:tblPr>
              <a:tblGrid>
                <a:gridCol w="736541">
                  <a:extLst>
                    <a:ext uri="{9D8B030D-6E8A-4147-A177-3AD203B41FA5}">
                      <a16:colId xmlns:a16="http://schemas.microsoft.com/office/drawing/2014/main" val="3726216682"/>
                    </a:ext>
                  </a:extLst>
                </a:gridCol>
                <a:gridCol w="394855">
                  <a:extLst>
                    <a:ext uri="{9D8B030D-6E8A-4147-A177-3AD203B41FA5}">
                      <a16:colId xmlns:a16="http://schemas.microsoft.com/office/drawing/2014/main" val="1603237292"/>
                    </a:ext>
                  </a:extLst>
                </a:gridCol>
              </a:tblGrid>
              <a:tr h="190500">
                <a:tc>
                  <a:txBody>
                    <a:bodyPr/>
                    <a:lstStyle/>
                    <a:p>
                      <a:pPr algn="l" fontAlgn="b"/>
                      <a:r>
                        <a:rPr lang="en-US" sz="1100" b="0" u="none" strike="noStrike" dirty="0">
                          <a:solidFill>
                            <a:srgbClr val="000000"/>
                          </a:solidFill>
                          <a:effectLst/>
                        </a:rPr>
                        <a:t>Variety</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000000"/>
                          </a:solidFill>
                          <a:effectLst/>
                        </a:rPr>
                        <a:t>Value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57904704"/>
                  </a:ext>
                </a:extLst>
              </a:tr>
              <a:tr h="190500">
                <a:tc>
                  <a:txBody>
                    <a:bodyPr/>
                    <a:lstStyle/>
                    <a:p>
                      <a:pPr algn="l" fontAlgn="b"/>
                      <a:r>
                        <a:rPr lang="en-US" sz="1100" b="0" u="none" strike="noStrike" dirty="0">
                          <a:solidFill>
                            <a:srgbClr val="000000"/>
                          </a:solidFill>
                          <a:effectLst/>
                        </a:rPr>
                        <a:t>Rome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142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3258693"/>
                  </a:ext>
                </a:extLst>
              </a:tr>
              <a:tr h="190500">
                <a:tc>
                  <a:txBody>
                    <a:bodyPr/>
                    <a:lstStyle/>
                    <a:p>
                      <a:pPr algn="l" fontAlgn="b"/>
                      <a:r>
                        <a:rPr lang="en-US" sz="1100" b="0" u="none" strike="noStrike" dirty="0">
                          <a:solidFill>
                            <a:srgbClr val="000000"/>
                          </a:solidFill>
                          <a:effectLst/>
                        </a:rPr>
                        <a:t>Jazz</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263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7853696"/>
                  </a:ext>
                </a:extLst>
              </a:tr>
              <a:tr h="190500">
                <a:tc>
                  <a:txBody>
                    <a:bodyPr/>
                    <a:lstStyle/>
                    <a:p>
                      <a:pPr algn="l" fontAlgn="b"/>
                      <a:r>
                        <a:rPr lang="en-US" sz="1100" b="0" u="none" strike="noStrike" dirty="0">
                          <a:solidFill>
                            <a:srgbClr val="000000"/>
                          </a:solidFill>
                          <a:effectLst/>
                        </a:rPr>
                        <a:t>Honeycrisp</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192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3124278"/>
                  </a:ext>
                </a:extLst>
              </a:tr>
            </a:tbl>
          </a:graphicData>
        </a:graphic>
      </p:graphicFrame>
      <p:sp>
        <p:nvSpPr>
          <p:cNvPr id="10" name="Right Arrow 0">
            <a:extLst>
              <a:ext uri="{FF2B5EF4-FFF2-40B4-BE49-F238E27FC236}">
                <a16:creationId xmlns:a16="http://schemas.microsoft.com/office/drawing/2014/main" id="{779F124D-A4CC-46F9-9069-A3ACC5D0B7B4}"/>
              </a:ext>
            </a:extLst>
          </p:cNvPr>
          <p:cNvSpPr/>
          <p:nvPr/>
        </p:nvSpPr>
        <p:spPr>
          <a:xfrm>
            <a:off x="5107805" y="3477968"/>
            <a:ext cx="277214" cy="221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E3C763B-417D-4647-9BE1-75C550D12B8B}"/>
              </a:ext>
            </a:extLst>
          </p:cNvPr>
          <p:cNvSpPr txBox="1"/>
          <p:nvPr/>
        </p:nvSpPr>
        <p:spPr>
          <a:xfrm>
            <a:off x="5218454" y="2690180"/>
            <a:ext cx="1710142" cy="415498"/>
          </a:xfrm>
          <a:prstGeom prst="rect">
            <a:avLst/>
          </a:prstGeom>
          <a:noFill/>
        </p:spPr>
        <p:txBody>
          <a:bodyPr wrap="square" rtlCol="0">
            <a:spAutoFit/>
          </a:bodyPr>
          <a:lstStyle/>
          <a:p>
            <a:r>
              <a:rPr lang="en-US" sz="1000" dirty="0"/>
              <a:t>What is the sum of values for Jazz and Honeycrisp?</a:t>
            </a:r>
          </a:p>
        </p:txBody>
      </p:sp>
      <p:sp>
        <p:nvSpPr>
          <p:cNvPr id="12" name="Right Arrow 0">
            <a:extLst>
              <a:ext uri="{FF2B5EF4-FFF2-40B4-BE49-F238E27FC236}">
                <a16:creationId xmlns:a16="http://schemas.microsoft.com/office/drawing/2014/main" id="{FB532FA4-F62D-4361-A10B-C2EC7EA0B40A}"/>
              </a:ext>
            </a:extLst>
          </p:cNvPr>
          <p:cNvSpPr/>
          <p:nvPr/>
        </p:nvSpPr>
        <p:spPr>
          <a:xfrm>
            <a:off x="6628014" y="3668008"/>
            <a:ext cx="1073080" cy="221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37F2109-895A-45D6-83FF-80A1DBB6C3FC}"/>
              </a:ext>
            </a:extLst>
          </p:cNvPr>
          <p:cNvSpPr txBox="1"/>
          <p:nvPr/>
        </p:nvSpPr>
        <p:spPr>
          <a:xfrm>
            <a:off x="5333142" y="3151430"/>
            <a:ext cx="1025554" cy="276999"/>
          </a:xfrm>
          <a:prstGeom prst="rect">
            <a:avLst/>
          </a:prstGeom>
          <a:noFill/>
        </p:spPr>
        <p:txBody>
          <a:bodyPr wrap="square" rtlCol="0">
            <a:spAutoFit/>
          </a:bodyPr>
          <a:lstStyle/>
          <a:p>
            <a:r>
              <a:rPr lang="en-US" sz="1200" dirty="0"/>
              <a:t>2) Data Table</a:t>
            </a:r>
          </a:p>
        </p:txBody>
      </p:sp>
      <p:sp>
        <p:nvSpPr>
          <p:cNvPr id="14" name="TextBox 13">
            <a:extLst>
              <a:ext uri="{FF2B5EF4-FFF2-40B4-BE49-F238E27FC236}">
                <a16:creationId xmlns:a16="http://schemas.microsoft.com/office/drawing/2014/main" id="{B49A5EA0-C989-4079-9DB2-D5F86D214A19}"/>
              </a:ext>
            </a:extLst>
          </p:cNvPr>
          <p:cNvSpPr txBox="1"/>
          <p:nvPr/>
        </p:nvSpPr>
        <p:spPr>
          <a:xfrm>
            <a:off x="5324850" y="2466054"/>
            <a:ext cx="1025554" cy="276999"/>
          </a:xfrm>
          <a:prstGeom prst="rect">
            <a:avLst/>
          </a:prstGeom>
          <a:noFill/>
        </p:spPr>
        <p:txBody>
          <a:bodyPr wrap="square" rtlCol="0">
            <a:spAutoFit/>
          </a:bodyPr>
          <a:lstStyle/>
          <a:p>
            <a:r>
              <a:rPr lang="en-US" sz="1200" dirty="0"/>
              <a:t>1) Question</a:t>
            </a:r>
          </a:p>
        </p:txBody>
      </p:sp>
      <p:sp>
        <p:nvSpPr>
          <p:cNvPr id="15" name="TextBox 14">
            <a:extLst>
              <a:ext uri="{FF2B5EF4-FFF2-40B4-BE49-F238E27FC236}">
                <a16:creationId xmlns:a16="http://schemas.microsoft.com/office/drawing/2014/main" id="{59381CE5-3F65-4E6F-9F64-715EAFCC4222}"/>
              </a:ext>
            </a:extLst>
          </p:cNvPr>
          <p:cNvSpPr txBox="1"/>
          <p:nvPr/>
        </p:nvSpPr>
        <p:spPr>
          <a:xfrm>
            <a:off x="9698297" y="2936718"/>
            <a:ext cx="1042012" cy="553998"/>
          </a:xfrm>
          <a:prstGeom prst="rect">
            <a:avLst/>
          </a:prstGeom>
          <a:noFill/>
        </p:spPr>
        <p:txBody>
          <a:bodyPr wrap="square" rtlCol="0">
            <a:spAutoFit/>
          </a:bodyPr>
          <a:lstStyle/>
          <a:p>
            <a:r>
              <a:rPr lang="en-US" sz="1000" dirty="0"/>
              <a:t>Final Answer</a:t>
            </a:r>
          </a:p>
          <a:p>
            <a:r>
              <a:rPr lang="en-US" sz="1000" dirty="0"/>
              <a:t>Sum(263, 192) = 455</a:t>
            </a:r>
          </a:p>
        </p:txBody>
      </p:sp>
      <p:sp>
        <p:nvSpPr>
          <p:cNvPr id="16" name="TextBox 15">
            <a:extLst>
              <a:ext uri="{FF2B5EF4-FFF2-40B4-BE49-F238E27FC236}">
                <a16:creationId xmlns:a16="http://schemas.microsoft.com/office/drawing/2014/main" id="{AB2967C9-0AA0-4B9D-AEC1-B050F1FEFBBC}"/>
              </a:ext>
            </a:extLst>
          </p:cNvPr>
          <p:cNvSpPr txBox="1"/>
          <p:nvPr/>
        </p:nvSpPr>
        <p:spPr>
          <a:xfrm>
            <a:off x="3322637" y="2354523"/>
            <a:ext cx="1738914" cy="338554"/>
          </a:xfrm>
          <a:prstGeom prst="rect">
            <a:avLst/>
          </a:prstGeom>
          <a:noFill/>
        </p:spPr>
        <p:txBody>
          <a:bodyPr wrap="square" rtlCol="0">
            <a:spAutoFit/>
          </a:bodyPr>
          <a:lstStyle/>
          <a:p>
            <a:r>
              <a:rPr lang="en-US" sz="1600" b="1" dirty="0"/>
              <a:t>Data Extraction</a:t>
            </a:r>
          </a:p>
        </p:txBody>
      </p:sp>
      <p:sp>
        <p:nvSpPr>
          <p:cNvPr id="17" name="Rectangle 16">
            <a:extLst>
              <a:ext uri="{FF2B5EF4-FFF2-40B4-BE49-F238E27FC236}">
                <a16:creationId xmlns:a16="http://schemas.microsoft.com/office/drawing/2014/main" id="{7A7BD639-F8C9-4666-8147-E573E04CF89E}"/>
              </a:ext>
            </a:extLst>
          </p:cNvPr>
          <p:cNvSpPr/>
          <p:nvPr/>
        </p:nvSpPr>
        <p:spPr>
          <a:xfrm>
            <a:off x="2919869" y="2633046"/>
            <a:ext cx="2151530" cy="1591907"/>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A1131ED-7C16-485A-BF39-ADCE7434A2E2}"/>
              </a:ext>
            </a:extLst>
          </p:cNvPr>
          <p:cNvSpPr txBox="1"/>
          <p:nvPr/>
        </p:nvSpPr>
        <p:spPr>
          <a:xfrm>
            <a:off x="3263783" y="3201217"/>
            <a:ext cx="377072" cy="215444"/>
          </a:xfrm>
          <a:prstGeom prst="rect">
            <a:avLst/>
          </a:prstGeom>
          <a:noFill/>
        </p:spPr>
        <p:txBody>
          <a:bodyPr wrap="square" rtlCol="0">
            <a:spAutoFit/>
          </a:bodyPr>
          <a:lstStyle/>
          <a:p>
            <a:r>
              <a:rPr lang="en-US" sz="800" dirty="0"/>
              <a:t>142</a:t>
            </a:r>
          </a:p>
        </p:txBody>
      </p:sp>
      <p:sp>
        <p:nvSpPr>
          <p:cNvPr id="19" name="TextBox 18">
            <a:extLst>
              <a:ext uri="{FF2B5EF4-FFF2-40B4-BE49-F238E27FC236}">
                <a16:creationId xmlns:a16="http://schemas.microsoft.com/office/drawing/2014/main" id="{2F5321F2-5381-4522-A668-CF359708A02E}"/>
              </a:ext>
            </a:extLst>
          </p:cNvPr>
          <p:cNvSpPr txBox="1"/>
          <p:nvPr/>
        </p:nvSpPr>
        <p:spPr>
          <a:xfrm>
            <a:off x="3714005" y="2682485"/>
            <a:ext cx="377072" cy="215444"/>
          </a:xfrm>
          <a:prstGeom prst="rect">
            <a:avLst/>
          </a:prstGeom>
          <a:noFill/>
        </p:spPr>
        <p:txBody>
          <a:bodyPr wrap="square" rtlCol="0">
            <a:spAutoFit/>
          </a:bodyPr>
          <a:lstStyle/>
          <a:p>
            <a:r>
              <a:rPr lang="en-US" sz="800" dirty="0"/>
              <a:t>263</a:t>
            </a:r>
          </a:p>
        </p:txBody>
      </p:sp>
      <p:sp>
        <p:nvSpPr>
          <p:cNvPr id="20" name="TextBox 19">
            <a:extLst>
              <a:ext uri="{FF2B5EF4-FFF2-40B4-BE49-F238E27FC236}">
                <a16:creationId xmlns:a16="http://schemas.microsoft.com/office/drawing/2014/main" id="{2B1FD5C0-1324-4831-8DC7-14B3F53E4F7D}"/>
              </a:ext>
            </a:extLst>
          </p:cNvPr>
          <p:cNvSpPr txBox="1"/>
          <p:nvPr/>
        </p:nvSpPr>
        <p:spPr>
          <a:xfrm>
            <a:off x="4167052" y="2990058"/>
            <a:ext cx="377072" cy="215444"/>
          </a:xfrm>
          <a:prstGeom prst="rect">
            <a:avLst/>
          </a:prstGeom>
          <a:noFill/>
        </p:spPr>
        <p:txBody>
          <a:bodyPr wrap="square" rtlCol="0">
            <a:spAutoFit/>
          </a:bodyPr>
          <a:lstStyle/>
          <a:p>
            <a:r>
              <a:rPr lang="en-US" sz="800" dirty="0"/>
              <a:t>192</a:t>
            </a:r>
          </a:p>
        </p:txBody>
      </p:sp>
      <p:sp>
        <p:nvSpPr>
          <p:cNvPr id="21" name="Rectangle 20">
            <a:extLst>
              <a:ext uri="{FF2B5EF4-FFF2-40B4-BE49-F238E27FC236}">
                <a16:creationId xmlns:a16="http://schemas.microsoft.com/office/drawing/2014/main" id="{7E620920-29A7-4799-A468-84C4F27DB3A5}"/>
              </a:ext>
            </a:extLst>
          </p:cNvPr>
          <p:cNvSpPr/>
          <p:nvPr/>
        </p:nvSpPr>
        <p:spPr>
          <a:xfrm>
            <a:off x="9725981" y="2884201"/>
            <a:ext cx="1014328" cy="586131"/>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0">
            <a:extLst>
              <a:ext uri="{FF2B5EF4-FFF2-40B4-BE49-F238E27FC236}">
                <a16:creationId xmlns:a16="http://schemas.microsoft.com/office/drawing/2014/main" id="{8B903CDC-F00F-4F31-90ED-0535C00A60DD}"/>
              </a:ext>
            </a:extLst>
          </p:cNvPr>
          <p:cNvSpPr/>
          <p:nvPr/>
        </p:nvSpPr>
        <p:spPr>
          <a:xfrm>
            <a:off x="6977733" y="2773264"/>
            <a:ext cx="723361" cy="221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Arrow: Bent 22">
            <a:extLst>
              <a:ext uri="{FF2B5EF4-FFF2-40B4-BE49-F238E27FC236}">
                <a16:creationId xmlns:a16="http://schemas.microsoft.com/office/drawing/2014/main" id="{B78D0182-D17A-4EE1-B516-D15784B5469D}"/>
              </a:ext>
            </a:extLst>
          </p:cNvPr>
          <p:cNvSpPr/>
          <p:nvPr/>
        </p:nvSpPr>
        <p:spPr>
          <a:xfrm flipV="1">
            <a:off x="1586230" y="4471466"/>
            <a:ext cx="3485169" cy="606385"/>
          </a:xfrm>
          <a:prstGeom prst="bentArrow">
            <a:avLst>
              <a:gd name="adj1" fmla="val 25000"/>
              <a:gd name="adj2" fmla="val 25735"/>
              <a:gd name="adj3" fmla="val 25000"/>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D7A6FA88-F912-4939-898D-216B0F43B93E}"/>
              </a:ext>
            </a:extLst>
          </p:cNvPr>
          <p:cNvSpPr txBox="1"/>
          <p:nvPr/>
        </p:nvSpPr>
        <p:spPr>
          <a:xfrm>
            <a:off x="5324850" y="4602534"/>
            <a:ext cx="1381602" cy="646331"/>
          </a:xfrm>
          <a:prstGeom prst="rect">
            <a:avLst/>
          </a:prstGeom>
          <a:noFill/>
        </p:spPr>
        <p:txBody>
          <a:bodyPr wrap="square" rtlCol="0">
            <a:spAutoFit/>
          </a:bodyPr>
          <a:lstStyle/>
          <a:p>
            <a:r>
              <a:rPr lang="en-US" sz="1200" dirty="0"/>
              <a:t>3) Extracted Image Features with CNN/MaskRCNN</a:t>
            </a:r>
          </a:p>
        </p:txBody>
      </p:sp>
      <p:sp>
        <p:nvSpPr>
          <p:cNvPr id="25" name="Arrow: Bent-Up 24">
            <a:extLst>
              <a:ext uri="{FF2B5EF4-FFF2-40B4-BE49-F238E27FC236}">
                <a16:creationId xmlns:a16="http://schemas.microsoft.com/office/drawing/2014/main" id="{38E4CD00-AE50-4ED9-9D83-A3083E592A8E}"/>
              </a:ext>
            </a:extLst>
          </p:cNvPr>
          <p:cNvSpPr/>
          <p:nvPr/>
        </p:nvSpPr>
        <p:spPr>
          <a:xfrm>
            <a:off x="7120603" y="4238949"/>
            <a:ext cx="1478113" cy="724527"/>
          </a:xfrm>
          <a:prstGeom prst="bentUpArrow">
            <a:avLst>
              <a:gd name="adj1" fmla="val 19211"/>
              <a:gd name="adj2" fmla="val 25000"/>
              <a:gd name="adj3" fmla="val 25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ight Arrow 0">
            <a:extLst>
              <a:ext uri="{FF2B5EF4-FFF2-40B4-BE49-F238E27FC236}">
                <a16:creationId xmlns:a16="http://schemas.microsoft.com/office/drawing/2014/main" id="{F5158EDF-78C3-4ED7-9A48-8CDF83EC35E2}"/>
              </a:ext>
            </a:extLst>
          </p:cNvPr>
          <p:cNvSpPr/>
          <p:nvPr/>
        </p:nvSpPr>
        <p:spPr>
          <a:xfrm>
            <a:off x="9023559" y="3151430"/>
            <a:ext cx="586342" cy="221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EEBDBD3-2CC1-4E56-AE81-F85E61EB90F5}"/>
              </a:ext>
            </a:extLst>
          </p:cNvPr>
          <p:cNvSpPr txBox="1"/>
          <p:nvPr/>
        </p:nvSpPr>
        <p:spPr>
          <a:xfrm>
            <a:off x="3995634" y="1916668"/>
            <a:ext cx="3030743" cy="369332"/>
          </a:xfrm>
          <a:prstGeom prst="rect">
            <a:avLst/>
          </a:prstGeom>
          <a:noFill/>
        </p:spPr>
        <p:txBody>
          <a:bodyPr wrap="square" rtlCol="0">
            <a:spAutoFit/>
          </a:bodyPr>
          <a:lstStyle/>
          <a:p>
            <a:r>
              <a:rPr lang="en-US" dirty="0"/>
              <a:t>Overall Pipeline Architecture</a:t>
            </a:r>
          </a:p>
        </p:txBody>
      </p:sp>
      <p:sp>
        <p:nvSpPr>
          <p:cNvPr id="28" name="TextBox 27">
            <a:extLst>
              <a:ext uri="{FF2B5EF4-FFF2-40B4-BE49-F238E27FC236}">
                <a16:creationId xmlns:a16="http://schemas.microsoft.com/office/drawing/2014/main" id="{F31D3D7D-2A55-44D5-8E01-5E520D4861AB}"/>
              </a:ext>
            </a:extLst>
          </p:cNvPr>
          <p:cNvSpPr txBox="1"/>
          <p:nvPr/>
        </p:nvSpPr>
        <p:spPr>
          <a:xfrm>
            <a:off x="1178435" y="2389977"/>
            <a:ext cx="1087931" cy="261610"/>
          </a:xfrm>
          <a:prstGeom prst="rect">
            <a:avLst/>
          </a:prstGeom>
          <a:noFill/>
        </p:spPr>
        <p:txBody>
          <a:bodyPr wrap="square" rtlCol="0">
            <a:spAutoFit/>
          </a:bodyPr>
          <a:lstStyle/>
          <a:p>
            <a:r>
              <a:rPr lang="en-US" sz="1100" dirty="0"/>
              <a:t>Chart Image</a:t>
            </a:r>
          </a:p>
        </p:txBody>
      </p:sp>
      <p:sp>
        <p:nvSpPr>
          <p:cNvPr id="29" name="TextBox 28">
            <a:extLst>
              <a:ext uri="{FF2B5EF4-FFF2-40B4-BE49-F238E27FC236}">
                <a16:creationId xmlns:a16="http://schemas.microsoft.com/office/drawing/2014/main" id="{1678774C-A05F-44F1-A354-954C405E2339}"/>
              </a:ext>
            </a:extLst>
          </p:cNvPr>
          <p:cNvSpPr txBox="1"/>
          <p:nvPr/>
        </p:nvSpPr>
        <p:spPr>
          <a:xfrm>
            <a:off x="670008" y="1304222"/>
            <a:ext cx="10335237" cy="646331"/>
          </a:xfrm>
          <a:prstGeom prst="rect">
            <a:avLst/>
          </a:prstGeom>
          <a:noFill/>
        </p:spPr>
        <p:txBody>
          <a:bodyPr wrap="square" rtlCol="0">
            <a:spAutoFit/>
          </a:bodyPr>
          <a:lstStyle/>
          <a:p>
            <a:pPr marL="342900" indent="-342900">
              <a:buFont typeface="+mj-lt"/>
              <a:buAutoNum type="arabicParenR"/>
            </a:pPr>
            <a:r>
              <a:rPr lang="en-US" dirty="0"/>
              <a:t>VisionTapas</a:t>
            </a:r>
          </a:p>
          <a:p>
            <a:pPr marL="342900" indent="-342900">
              <a:buFont typeface="+mj-lt"/>
              <a:buAutoNum type="arabicParenR"/>
            </a:pPr>
            <a:r>
              <a:rPr lang="en-US" dirty="0"/>
              <a:t>VL-T5</a:t>
            </a:r>
          </a:p>
        </p:txBody>
      </p:sp>
    </p:spTree>
    <p:extLst>
      <p:ext uri="{BB962C8B-B14F-4D97-AF65-F5344CB8AC3E}">
        <p14:creationId xmlns:p14="http://schemas.microsoft.com/office/powerpoint/2010/main" val="307136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7" name="Google Shape;97;p13"/>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pPr/>
              <a:t>12</a:t>
            </a:fld>
            <a:endParaRPr lang="en-GB"/>
          </a:p>
        </p:txBody>
      </p:sp>
      <p:sp>
        <p:nvSpPr>
          <p:cNvPr id="2" name="TextBox 1">
            <a:extLst>
              <a:ext uri="{FF2B5EF4-FFF2-40B4-BE49-F238E27FC236}">
                <a16:creationId xmlns:a16="http://schemas.microsoft.com/office/drawing/2014/main" id="{75C38B8B-FC83-4A44-8E58-B24800737B41}"/>
              </a:ext>
            </a:extLst>
          </p:cNvPr>
          <p:cNvSpPr txBox="1"/>
          <p:nvPr/>
        </p:nvSpPr>
        <p:spPr>
          <a:xfrm>
            <a:off x="562062" y="243281"/>
            <a:ext cx="3305263" cy="584775"/>
          </a:xfrm>
          <a:prstGeom prst="rect">
            <a:avLst/>
          </a:prstGeom>
          <a:noFill/>
        </p:spPr>
        <p:txBody>
          <a:bodyPr wrap="square" rtlCol="0">
            <a:spAutoFit/>
          </a:bodyPr>
          <a:lstStyle/>
          <a:p>
            <a:r>
              <a:rPr lang="en-US" sz="3200" dirty="0"/>
              <a:t>Model Plan</a:t>
            </a:r>
          </a:p>
        </p:txBody>
      </p:sp>
      <p:sp>
        <p:nvSpPr>
          <p:cNvPr id="3" name="TextBox 2">
            <a:extLst>
              <a:ext uri="{FF2B5EF4-FFF2-40B4-BE49-F238E27FC236}">
                <a16:creationId xmlns:a16="http://schemas.microsoft.com/office/drawing/2014/main" id="{4D8E0283-BE0C-40B0-87B4-680691BCEA1E}"/>
              </a:ext>
            </a:extLst>
          </p:cNvPr>
          <p:cNvSpPr txBox="1"/>
          <p:nvPr/>
        </p:nvSpPr>
        <p:spPr>
          <a:xfrm>
            <a:off x="562062" y="763456"/>
            <a:ext cx="10335237" cy="369332"/>
          </a:xfrm>
          <a:prstGeom prst="rect">
            <a:avLst/>
          </a:prstGeom>
          <a:noFill/>
        </p:spPr>
        <p:txBody>
          <a:bodyPr wrap="square" rtlCol="0">
            <a:spAutoFit/>
          </a:bodyPr>
          <a:lstStyle/>
          <a:p>
            <a:r>
              <a:rPr lang="en-US" dirty="0"/>
              <a:t>VisionTapas</a:t>
            </a:r>
          </a:p>
        </p:txBody>
      </p:sp>
      <p:sp>
        <p:nvSpPr>
          <p:cNvPr id="19" name="TextBox 18">
            <a:extLst>
              <a:ext uri="{FF2B5EF4-FFF2-40B4-BE49-F238E27FC236}">
                <a16:creationId xmlns:a16="http://schemas.microsoft.com/office/drawing/2014/main" id="{D3B402D0-569E-472E-91BC-E9D6CC82C272}"/>
              </a:ext>
            </a:extLst>
          </p:cNvPr>
          <p:cNvSpPr txBox="1"/>
          <p:nvPr/>
        </p:nvSpPr>
        <p:spPr>
          <a:xfrm>
            <a:off x="904330" y="1925606"/>
            <a:ext cx="1025554" cy="276999"/>
          </a:xfrm>
          <a:prstGeom prst="rect">
            <a:avLst/>
          </a:prstGeom>
          <a:noFill/>
        </p:spPr>
        <p:txBody>
          <a:bodyPr wrap="square" rtlCol="0">
            <a:spAutoFit/>
          </a:bodyPr>
          <a:lstStyle/>
          <a:p>
            <a:r>
              <a:rPr lang="en-US" sz="1200" dirty="0"/>
              <a:t>Data Table</a:t>
            </a:r>
          </a:p>
        </p:txBody>
      </p:sp>
      <p:sp>
        <p:nvSpPr>
          <p:cNvPr id="20" name="TextBox 19">
            <a:extLst>
              <a:ext uri="{FF2B5EF4-FFF2-40B4-BE49-F238E27FC236}">
                <a16:creationId xmlns:a16="http://schemas.microsoft.com/office/drawing/2014/main" id="{EFE437C4-05A5-441E-9221-F006FB2B2371}"/>
              </a:ext>
            </a:extLst>
          </p:cNvPr>
          <p:cNvSpPr txBox="1"/>
          <p:nvPr/>
        </p:nvSpPr>
        <p:spPr>
          <a:xfrm>
            <a:off x="912303" y="2499885"/>
            <a:ext cx="1025554" cy="276999"/>
          </a:xfrm>
          <a:prstGeom prst="rect">
            <a:avLst/>
          </a:prstGeom>
          <a:noFill/>
        </p:spPr>
        <p:txBody>
          <a:bodyPr wrap="square" rtlCol="0">
            <a:spAutoFit/>
          </a:bodyPr>
          <a:lstStyle/>
          <a:p>
            <a:r>
              <a:rPr lang="en-US" sz="1200" dirty="0"/>
              <a:t>Question</a:t>
            </a:r>
          </a:p>
        </p:txBody>
      </p:sp>
      <p:sp>
        <p:nvSpPr>
          <p:cNvPr id="38" name="TextBox 37">
            <a:extLst>
              <a:ext uri="{FF2B5EF4-FFF2-40B4-BE49-F238E27FC236}">
                <a16:creationId xmlns:a16="http://schemas.microsoft.com/office/drawing/2014/main" id="{F4C8CCE8-DED7-42BD-9658-B3820139B0C6}"/>
              </a:ext>
            </a:extLst>
          </p:cNvPr>
          <p:cNvSpPr txBox="1"/>
          <p:nvPr/>
        </p:nvSpPr>
        <p:spPr>
          <a:xfrm>
            <a:off x="778432" y="1328121"/>
            <a:ext cx="1151451" cy="276999"/>
          </a:xfrm>
          <a:prstGeom prst="rect">
            <a:avLst/>
          </a:prstGeom>
          <a:noFill/>
        </p:spPr>
        <p:txBody>
          <a:bodyPr wrap="square" rtlCol="0">
            <a:spAutoFit/>
          </a:bodyPr>
          <a:lstStyle/>
          <a:p>
            <a:r>
              <a:rPr lang="en-US" sz="1200" dirty="0"/>
              <a:t>Image Features</a:t>
            </a:r>
          </a:p>
        </p:txBody>
      </p:sp>
      <p:cxnSp>
        <p:nvCxnSpPr>
          <p:cNvPr id="5" name="Connector: Elbow 4">
            <a:extLst>
              <a:ext uri="{FF2B5EF4-FFF2-40B4-BE49-F238E27FC236}">
                <a16:creationId xmlns:a16="http://schemas.microsoft.com/office/drawing/2014/main" id="{1735032F-690D-4D42-9FF9-0D3905BB35F4}"/>
              </a:ext>
            </a:extLst>
          </p:cNvPr>
          <p:cNvCxnSpPr>
            <a:cxnSpLocks/>
          </p:cNvCxnSpPr>
          <p:nvPr/>
        </p:nvCxnSpPr>
        <p:spPr>
          <a:xfrm flipV="1">
            <a:off x="1728193" y="2638384"/>
            <a:ext cx="403382" cy="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Rectangle 40">
            <a:extLst>
              <a:ext uri="{FF2B5EF4-FFF2-40B4-BE49-F238E27FC236}">
                <a16:creationId xmlns:a16="http://schemas.microsoft.com/office/drawing/2014/main" id="{CF34E130-DDAF-4530-91C3-D0201389EF81}"/>
              </a:ext>
            </a:extLst>
          </p:cNvPr>
          <p:cNvSpPr/>
          <p:nvPr/>
        </p:nvSpPr>
        <p:spPr>
          <a:xfrm>
            <a:off x="2214946" y="2478550"/>
            <a:ext cx="1077601" cy="2983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 altLang="en-US" dirty="0"/>
              <a:t>Classifier</a:t>
            </a:r>
            <a:endParaRPr lang="en-US" altLang="en-US" dirty="0"/>
          </a:p>
        </p:txBody>
      </p:sp>
      <p:cxnSp>
        <p:nvCxnSpPr>
          <p:cNvPr id="42" name="Connector: Elbow 41">
            <a:extLst>
              <a:ext uri="{FF2B5EF4-FFF2-40B4-BE49-F238E27FC236}">
                <a16:creationId xmlns:a16="http://schemas.microsoft.com/office/drawing/2014/main" id="{B19226EC-98C5-4176-878A-A7050B37A5D0}"/>
              </a:ext>
            </a:extLst>
          </p:cNvPr>
          <p:cNvCxnSpPr>
            <a:cxnSpLocks/>
            <a:stCxn id="41" idx="3"/>
            <a:endCxn id="44" idx="1"/>
          </p:cNvCxnSpPr>
          <p:nvPr/>
        </p:nvCxnSpPr>
        <p:spPr>
          <a:xfrm flipV="1">
            <a:off x="3292547" y="2054605"/>
            <a:ext cx="377602" cy="57311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58C857A4-8484-4D97-9DD8-717774230CD2}"/>
              </a:ext>
            </a:extLst>
          </p:cNvPr>
          <p:cNvSpPr/>
          <p:nvPr/>
        </p:nvSpPr>
        <p:spPr>
          <a:xfrm>
            <a:off x="3670149" y="1869939"/>
            <a:ext cx="1077601"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 altLang="en-US" dirty="0"/>
              <a:t>TAPAS</a:t>
            </a:r>
            <a:endParaRPr lang="en-US" altLang="en-US" dirty="0"/>
          </a:p>
        </p:txBody>
      </p:sp>
      <p:cxnSp>
        <p:nvCxnSpPr>
          <p:cNvPr id="51" name="Connector: Elbow 50">
            <a:extLst>
              <a:ext uri="{FF2B5EF4-FFF2-40B4-BE49-F238E27FC236}">
                <a16:creationId xmlns:a16="http://schemas.microsoft.com/office/drawing/2014/main" id="{27C9B4CA-2B70-4A9F-B015-C7068D3D6FF0}"/>
              </a:ext>
            </a:extLst>
          </p:cNvPr>
          <p:cNvCxnSpPr>
            <a:cxnSpLocks/>
            <a:stCxn id="19" idx="3"/>
            <a:endCxn id="44" idx="1"/>
          </p:cNvCxnSpPr>
          <p:nvPr/>
        </p:nvCxnSpPr>
        <p:spPr>
          <a:xfrm flipV="1">
            <a:off x="1929884" y="2054605"/>
            <a:ext cx="1740265" cy="950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Rectangle 54">
            <a:extLst>
              <a:ext uri="{FF2B5EF4-FFF2-40B4-BE49-F238E27FC236}">
                <a16:creationId xmlns:a16="http://schemas.microsoft.com/office/drawing/2014/main" id="{22920BF6-92BA-49ED-8A9D-538E251886F6}"/>
              </a:ext>
            </a:extLst>
          </p:cNvPr>
          <p:cNvSpPr/>
          <p:nvPr/>
        </p:nvSpPr>
        <p:spPr>
          <a:xfrm>
            <a:off x="3670148" y="1281955"/>
            <a:ext cx="1077601"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 altLang="en-US" dirty="0"/>
              <a:t>ViT</a:t>
            </a:r>
            <a:endParaRPr lang="en-US" altLang="en-US" dirty="0"/>
          </a:p>
        </p:txBody>
      </p:sp>
      <p:cxnSp>
        <p:nvCxnSpPr>
          <p:cNvPr id="56" name="Connector: Elbow 55">
            <a:extLst>
              <a:ext uri="{FF2B5EF4-FFF2-40B4-BE49-F238E27FC236}">
                <a16:creationId xmlns:a16="http://schemas.microsoft.com/office/drawing/2014/main" id="{82480143-2314-43E6-BAD7-EBC16056E7FD}"/>
              </a:ext>
            </a:extLst>
          </p:cNvPr>
          <p:cNvCxnSpPr>
            <a:cxnSpLocks/>
            <a:stCxn id="38" idx="3"/>
          </p:cNvCxnSpPr>
          <p:nvPr/>
        </p:nvCxnSpPr>
        <p:spPr>
          <a:xfrm>
            <a:off x="1929883" y="1466621"/>
            <a:ext cx="1740265" cy="420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8" name="Connector: Elbow 57">
            <a:extLst>
              <a:ext uri="{FF2B5EF4-FFF2-40B4-BE49-F238E27FC236}">
                <a16:creationId xmlns:a16="http://schemas.microsoft.com/office/drawing/2014/main" id="{AA9D06DA-8AE8-4581-84CC-827E4981E7EA}"/>
              </a:ext>
            </a:extLst>
          </p:cNvPr>
          <p:cNvCxnSpPr>
            <a:cxnSpLocks/>
            <a:stCxn id="44" idx="3"/>
            <a:endCxn id="62" idx="1"/>
          </p:cNvCxnSpPr>
          <p:nvPr/>
        </p:nvCxnSpPr>
        <p:spPr>
          <a:xfrm flipV="1">
            <a:off x="4747750" y="1711531"/>
            <a:ext cx="662663" cy="34307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0" name="Connector: Elbow 59">
            <a:extLst>
              <a:ext uri="{FF2B5EF4-FFF2-40B4-BE49-F238E27FC236}">
                <a16:creationId xmlns:a16="http://schemas.microsoft.com/office/drawing/2014/main" id="{03B26A69-E1C8-490F-8D08-0A70745E45E8}"/>
              </a:ext>
            </a:extLst>
          </p:cNvPr>
          <p:cNvCxnSpPr>
            <a:cxnSpLocks/>
            <a:stCxn id="55" idx="3"/>
            <a:endCxn id="62" idx="1"/>
          </p:cNvCxnSpPr>
          <p:nvPr/>
        </p:nvCxnSpPr>
        <p:spPr>
          <a:xfrm>
            <a:off x="4747749" y="1466621"/>
            <a:ext cx="662664" cy="24491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62" name="Rectangle 61">
            <a:extLst>
              <a:ext uri="{FF2B5EF4-FFF2-40B4-BE49-F238E27FC236}">
                <a16:creationId xmlns:a16="http://schemas.microsoft.com/office/drawing/2014/main" id="{102ED3C9-A680-481A-A9E1-3B8EC9D5EEC2}"/>
              </a:ext>
            </a:extLst>
          </p:cNvPr>
          <p:cNvSpPr/>
          <p:nvPr/>
        </p:nvSpPr>
        <p:spPr>
          <a:xfrm>
            <a:off x="5410413" y="1526865"/>
            <a:ext cx="1225279"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 altLang="en-US" dirty="0"/>
              <a:t>Cross-Attn</a:t>
            </a:r>
            <a:endParaRPr lang="en-US" altLang="en-US" dirty="0"/>
          </a:p>
        </p:txBody>
      </p:sp>
      <p:cxnSp>
        <p:nvCxnSpPr>
          <p:cNvPr id="98" name="Straight Arrow Connector 97">
            <a:extLst>
              <a:ext uri="{FF2B5EF4-FFF2-40B4-BE49-F238E27FC236}">
                <a16:creationId xmlns:a16="http://schemas.microsoft.com/office/drawing/2014/main" id="{62AD1AAC-15F9-41F4-BA46-DA790A2E859C}"/>
              </a:ext>
            </a:extLst>
          </p:cNvPr>
          <p:cNvCxnSpPr>
            <a:cxnSpLocks/>
            <a:stCxn id="62" idx="3"/>
          </p:cNvCxnSpPr>
          <p:nvPr/>
        </p:nvCxnSpPr>
        <p:spPr>
          <a:xfrm>
            <a:off x="6635692" y="1711531"/>
            <a:ext cx="4033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 name="TextBox 99">
            <a:extLst>
              <a:ext uri="{FF2B5EF4-FFF2-40B4-BE49-F238E27FC236}">
                <a16:creationId xmlns:a16="http://schemas.microsoft.com/office/drawing/2014/main" id="{453933CF-2F5D-493E-BFDE-2C3F801AE136}"/>
              </a:ext>
            </a:extLst>
          </p:cNvPr>
          <p:cNvSpPr txBox="1"/>
          <p:nvPr/>
        </p:nvSpPr>
        <p:spPr>
          <a:xfrm>
            <a:off x="7039060" y="1589076"/>
            <a:ext cx="1458988" cy="261610"/>
          </a:xfrm>
          <a:prstGeom prst="rect">
            <a:avLst/>
          </a:prstGeom>
          <a:noFill/>
        </p:spPr>
        <p:txBody>
          <a:bodyPr wrap="square" rtlCol="0">
            <a:spAutoFit/>
          </a:bodyPr>
          <a:lstStyle/>
          <a:p>
            <a:r>
              <a:rPr lang="en-US" sz="1100" dirty="0"/>
              <a:t>Classification Layer</a:t>
            </a:r>
          </a:p>
        </p:txBody>
      </p:sp>
      <p:cxnSp>
        <p:nvCxnSpPr>
          <p:cNvPr id="69" name="Connector: Elbow 68">
            <a:extLst>
              <a:ext uri="{FF2B5EF4-FFF2-40B4-BE49-F238E27FC236}">
                <a16:creationId xmlns:a16="http://schemas.microsoft.com/office/drawing/2014/main" id="{B8943AFD-04A0-4743-8AFA-5F044B4E5FB1}"/>
              </a:ext>
            </a:extLst>
          </p:cNvPr>
          <p:cNvCxnSpPr>
            <a:cxnSpLocks/>
            <a:endCxn id="73" idx="1"/>
          </p:cNvCxnSpPr>
          <p:nvPr/>
        </p:nvCxnSpPr>
        <p:spPr>
          <a:xfrm>
            <a:off x="3292547" y="2622845"/>
            <a:ext cx="530003" cy="498539"/>
          </a:xfrm>
          <a:prstGeom prst="bentConnector3">
            <a:avLst>
              <a:gd name="adj1" fmla="val 35755"/>
            </a:avLst>
          </a:prstGeom>
          <a:ln>
            <a:tailEnd type="triangle"/>
          </a:ln>
        </p:spPr>
        <p:style>
          <a:lnRef idx="3">
            <a:schemeClr val="accent1"/>
          </a:lnRef>
          <a:fillRef idx="0">
            <a:schemeClr val="accent1"/>
          </a:fillRef>
          <a:effectRef idx="2">
            <a:schemeClr val="accent1"/>
          </a:effectRef>
          <a:fontRef idx="minor">
            <a:schemeClr val="tx1"/>
          </a:fontRef>
        </p:style>
      </p:cxnSp>
      <p:sp>
        <p:nvSpPr>
          <p:cNvPr id="73" name="Rectangle 72">
            <a:extLst>
              <a:ext uri="{FF2B5EF4-FFF2-40B4-BE49-F238E27FC236}">
                <a16:creationId xmlns:a16="http://schemas.microsoft.com/office/drawing/2014/main" id="{67F58D30-7D57-46A7-ABCF-9AD6F46650E5}"/>
              </a:ext>
            </a:extLst>
          </p:cNvPr>
          <p:cNvSpPr/>
          <p:nvPr/>
        </p:nvSpPr>
        <p:spPr>
          <a:xfrm>
            <a:off x="3822550" y="2936718"/>
            <a:ext cx="1077601"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 altLang="en-US" dirty="0"/>
              <a:t>TAPAS</a:t>
            </a:r>
            <a:endParaRPr lang="en-US" altLang="en-US" dirty="0"/>
          </a:p>
        </p:txBody>
      </p:sp>
      <p:sp>
        <p:nvSpPr>
          <p:cNvPr id="76" name="TextBox 75">
            <a:extLst>
              <a:ext uri="{FF2B5EF4-FFF2-40B4-BE49-F238E27FC236}">
                <a16:creationId xmlns:a16="http://schemas.microsoft.com/office/drawing/2014/main" id="{10034D8E-1D13-49D9-9D59-EC4DAB9E659F}"/>
              </a:ext>
            </a:extLst>
          </p:cNvPr>
          <p:cNvSpPr txBox="1"/>
          <p:nvPr/>
        </p:nvSpPr>
        <p:spPr>
          <a:xfrm>
            <a:off x="912303" y="2982884"/>
            <a:ext cx="1025554" cy="276999"/>
          </a:xfrm>
          <a:prstGeom prst="rect">
            <a:avLst/>
          </a:prstGeom>
          <a:noFill/>
        </p:spPr>
        <p:txBody>
          <a:bodyPr wrap="square" rtlCol="0">
            <a:spAutoFit/>
          </a:bodyPr>
          <a:lstStyle/>
          <a:p>
            <a:r>
              <a:rPr lang="en-US" sz="1200" dirty="0"/>
              <a:t>Data Table</a:t>
            </a:r>
          </a:p>
        </p:txBody>
      </p:sp>
      <p:cxnSp>
        <p:nvCxnSpPr>
          <p:cNvPr id="77" name="Straight Arrow Connector 76">
            <a:extLst>
              <a:ext uri="{FF2B5EF4-FFF2-40B4-BE49-F238E27FC236}">
                <a16:creationId xmlns:a16="http://schemas.microsoft.com/office/drawing/2014/main" id="{E8BF383F-25D1-4355-8B48-4B4C95F34D2D}"/>
              </a:ext>
            </a:extLst>
          </p:cNvPr>
          <p:cNvCxnSpPr>
            <a:cxnSpLocks/>
            <a:stCxn id="76" idx="3"/>
            <a:endCxn id="73" idx="1"/>
          </p:cNvCxnSpPr>
          <p:nvPr/>
        </p:nvCxnSpPr>
        <p:spPr>
          <a:xfrm>
            <a:off x="1937857" y="3121384"/>
            <a:ext cx="188469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396CE653-B614-40CD-BA37-0BFA3580EBFE}"/>
              </a:ext>
            </a:extLst>
          </p:cNvPr>
          <p:cNvCxnSpPr>
            <a:cxnSpLocks/>
            <a:stCxn id="73" idx="3"/>
          </p:cNvCxnSpPr>
          <p:nvPr/>
        </p:nvCxnSpPr>
        <p:spPr>
          <a:xfrm flipV="1">
            <a:off x="4900151" y="3114570"/>
            <a:ext cx="403368" cy="68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2" name="TextBox 81">
            <a:extLst>
              <a:ext uri="{FF2B5EF4-FFF2-40B4-BE49-F238E27FC236}">
                <a16:creationId xmlns:a16="http://schemas.microsoft.com/office/drawing/2014/main" id="{D98677B1-FC0A-435B-9562-74E933F5C97C}"/>
              </a:ext>
            </a:extLst>
          </p:cNvPr>
          <p:cNvSpPr txBox="1"/>
          <p:nvPr/>
        </p:nvSpPr>
        <p:spPr>
          <a:xfrm>
            <a:off x="5303519" y="2971945"/>
            <a:ext cx="1458988" cy="261610"/>
          </a:xfrm>
          <a:prstGeom prst="rect">
            <a:avLst/>
          </a:prstGeom>
          <a:noFill/>
        </p:spPr>
        <p:txBody>
          <a:bodyPr wrap="square" rtlCol="0">
            <a:spAutoFit/>
          </a:bodyPr>
          <a:lstStyle/>
          <a:p>
            <a:r>
              <a:rPr lang="en-US" sz="1100" dirty="0"/>
              <a:t>Numeric Answer</a:t>
            </a:r>
          </a:p>
        </p:txBody>
      </p:sp>
      <p:sp>
        <p:nvSpPr>
          <p:cNvPr id="84" name="Rectangle 83">
            <a:extLst>
              <a:ext uri="{FF2B5EF4-FFF2-40B4-BE49-F238E27FC236}">
                <a16:creationId xmlns:a16="http://schemas.microsoft.com/office/drawing/2014/main" id="{6D6E2398-A5F8-4671-8341-7D2C82645D90}"/>
              </a:ext>
            </a:extLst>
          </p:cNvPr>
          <p:cNvSpPr/>
          <p:nvPr/>
        </p:nvSpPr>
        <p:spPr>
          <a:xfrm>
            <a:off x="3670148" y="2643323"/>
            <a:ext cx="2795966" cy="1053758"/>
          </a:xfrm>
          <a:prstGeom prst="rect">
            <a:avLst/>
          </a:prstGeom>
          <a:noFill/>
          <a:ln w="22225">
            <a:solidFill>
              <a:srgbClr val="FF0000"/>
            </a:solidFill>
            <a:prstDash val="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en-US" dirty="0"/>
          </a:p>
        </p:txBody>
      </p:sp>
      <p:sp>
        <p:nvSpPr>
          <p:cNvPr id="85" name="TextBox 84">
            <a:extLst>
              <a:ext uri="{FF2B5EF4-FFF2-40B4-BE49-F238E27FC236}">
                <a16:creationId xmlns:a16="http://schemas.microsoft.com/office/drawing/2014/main" id="{34B8D65B-2551-4689-BFF0-554E4F27C196}"/>
              </a:ext>
            </a:extLst>
          </p:cNvPr>
          <p:cNvSpPr txBox="1"/>
          <p:nvPr/>
        </p:nvSpPr>
        <p:spPr>
          <a:xfrm>
            <a:off x="4332245" y="2377614"/>
            <a:ext cx="1888333" cy="261610"/>
          </a:xfrm>
          <a:prstGeom prst="rect">
            <a:avLst/>
          </a:prstGeom>
          <a:noFill/>
        </p:spPr>
        <p:txBody>
          <a:bodyPr wrap="square" rtlCol="0">
            <a:spAutoFit/>
          </a:bodyPr>
          <a:lstStyle/>
          <a:p>
            <a:r>
              <a:rPr lang="en-US" sz="1100" dirty="0"/>
              <a:t>Open Vocab Questions</a:t>
            </a:r>
          </a:p>
        </p:txBody>
      </p:sp>
      <p:sp>
        <p:nvSpPr>
          <p:cNvPr id="86" name="Rectangle 85">
            <a:extLst>
              <a:ext uri="{FF2B5EF4-FFF2-40B4-BE49-F238E27FC236}">
                <a16:creationId xmlns:a16="http://schemas.microsoft.com/office/drawing/2014/main" id="{27323B91-0020-494B-BEAC-539D4D135C13}"/>
              </a:ext>
            </a:extLst>
          </p:cNvPr>
          <p:cNvSpPr/>
          <p:nvPr/>
        </p:nvSpPr>
        <p:spPr>
          <a:xfrm>
            <a:off x="3557548" y="1219058"/>
            <a:ext cx="4940500" cy="1053758"/>
          </a:xfrm>
          <a:prstGeom prst="rect">
            <a:avLst/>
          </a:prstGeom>
          <a:noFill/>
          <a:ln w="22225">
            <a:solidFill>
              <a:srgbClr val="FF0000"/>
            </a:solidFill>
            <a:prstDash val="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en-US" dirty="0"/>
          </a:p>
        </p:txBody>
      </p:sp>
      <p:sp>
        <p:nvSpPr>
          <p:cNvPr id="87" name="TextBox 86">
            <a:extLst>
              <a:ext uri="{FF2B5EF4-FFF2-40B4-BE49-F238E27FC236}">
                <a16:creationId xmlns:a16="http://schemas.microsoft.com/office/drawing/2014/main" id="{CCEA78B1-3841-416D-BDA1-A4D2544649B1}"/>
              </a:ext>
            </a:extLst>
          </p:cNvPr>
          <p:cNvSpPr txBox="1"/>
          <p:nvPr/>
        </p:nvSpPr>
        <p:spPr>
          <a:xfrm>
            <a:off x="5101835" y="860749"/>
            <a:ext cx="1888333" cy="261610"/>
          </a:xfrm>
          <a:prstGeom prst="rect">
            <a:avLst/>
          </a:prstGeom>
          <a:noFill/>
        </p:spPr>
        <p:txBody>
          <a:bodyPr wrap="square" rtlCol="0">
            <a:spAutoFit/>
          </a:bodyPr>
          <a:lstStyle/>
          <a:p>
            <a:r>
              <a:rPr lang="en-US" sz="1100" dirty="0"/>
              <a:t>Fixed  Vocab Questions</a:t>
            </a:r>
          </a:p>
        </p:txBody>
      </p:sp>
      <p:sp>
        <p:nvSpPr>
          <p:cNvPr id="88" name="TextBox 87">
            <a:extLst>
              <a:ext uri="{FF2B5EF4-FFF2-40B4-BE49-F238E27FC236}">
                <a16:creationId xmlns:a16="http://schemas.microsoft.com/office/drawing/2014/main" id="{A39A17ED-656F-407E-8187-BEC041C01BD4}"/>
              </a:ext>
            </a:extLst>
          </p:cNvPr>
          <p:cNvSpPr txBox="1"/>
          <p:nvPr/>
        </p:nvSpPr>
        <p:spPr>
          <a:xfrm>
            <a:off x="562061" y="3993996"/>
            <a:ext cx="10335237" cy="369332"/>
          </a:xfrm>
          <a:prstGeom prst="rect">
            <a:avLst/>
          </a:prstGeom>
          <a:noFill/>
        </p:spPr>
        <p:txBody>
          <a:bodyPr wrap="square" rtlCol="0">
            <a:spAutoFit/>
          </a:bodyPr>
          <a:lstStyle/>
          <a:p>
            <a:r>
              <a:rPr lang="en-US" dirty="0"/>
              <a:t>VL-T5</a:t>
            </a:r>
          </a:p>
        </p:txBody>
      </p:sp>
      <p:sp>
        <p:nvSpPr>
          <p:cNvPr id="89" name="TextBox 88">
            <a:extLst>
              <a:ext uri="{FF2B5EF4-FFF2-40B4-BE49-F238E27FC236}">
                <a16:creationId xmlns:a16="http://schemas.microsoft.com/office/drawing/2014/main" id="{77E0ADD2-B359-4AED-927E-688E4E73BAFE}"/>
              </a:ext>
            </a:extLst>
          </p:cNvPr>
          <p:cNvSpPr txBox="1"/>
          <p:nvPr/>
        </p:nvSpPr>
        <p:spPr>
          <a:xfrm>
            <a:off x="576742" y="4781695"/>
            <a:ext cx="1151451" cy="276999"/>
          </a:xfrm>
          <a:prstGeom prst="rect">
            <a:avLst/>
          </a:prstGeom>
          <a:noFill/>
        </p:spPr>
        <p:txBody>
          <a:bodyPr wrap="square" rtlCol="0">
            <a:spAutoFit/>
          </a:bodyPr>
          <a:lstStyle/>
          <a:p>
            <a:r>
              <a:rPr lang="en-US" sz="1200" dirty="0"/>
              <a:t>Image Features</a:t>
            </a:r>
          </a:p>
        </p:txBody>
      </p:sp>
      <p:sp>
        <p:nvSpPr>
          <p:cNvPr id="90" name="TextBox 89">
            <a:extLst>
              <a:ext uri="{FF2B5EF4-FFF2-40B4-BE49-F238E27FC236}">
                <a16:creationId xmlns:a16="http://schemas.microsoft.com/office/drawing/2014/main" id="{775753C6-2196-4629-A8BF-DFC52C70CDF2}"/>
              </a:ext>
            </a:extLst>
          </p:cNvPr>
          <p:cNvSpPr txBox="1"/>
          <p:nvPr/>
        </p:nvSpPr>
        <p:spPr>
          <a:xfrm>
            <a:off x="587291" y="5219009"/>
            <a:ext cx="1025554" cy="276999"/>
          </a:xfrm>
          <a:prstGeom prst="rect">
            <a:avLst/>
          </a:prstGeom>
          <a:noFill/>
        </p:spPr>
        <p:txBody>
          <a:bodyPr wrap="square" rtlCol="0">
            <a:spAutoFit/>
          </a:bodyPr>
          <a:lstStyle/>
          <a:p>
            <a:r>
              <a:rPr lang="en-US" sz="1200" dirty="0"/>
              <a:t>Data Table</a:t>
            </a:r>
          </a:p>
        </p:txBody>
      </p:sp>
      <p:sp>
        <p:nvSpPr>
          <p:cNvPr id="91" name="TextBox 90">
            <a:extLst>
              <a:ext uri="{FF2B5EF4-FFF2-40B4-BE49-F238E27FC236}">
                <a16:creationId xmlns:a16="http://schemas.microsoft.com/office/drawing/2014/main" id="{290C6538-9643-447C-B3D6-55524931F077}"/>
              </a:ext>
            </a:extLst>
          </p:cNvPr>
          <p:cNvSpPr txBox="1"/>
          <p:nvPr/>
        </p:nvSpPr>
        <p:spPr>
          <a:xfrm>
            <a:off x="598651" y="5660020"/>
            <a:ext cx="1025554" cy="276999"/>
          </a:xfrm>
          <a:prstGeom prst="rect">
            <a:avLst/>
          </a:prstGeom>
          <a:noFill/>
        </p:spPr>
        <p:txBody>
          <a:bodyPr wrap="square" rtlCol="0">
            <a:spAutoFit/>
          </a:bodyPr>
          <a:lstStyle/>
          <a:p>
            <a:r>
              <a:rPr lang="en-US" sz="1200" dirty="0"/>
              <a:t>Question</a:t>
            </a:r>
          </a:p>
        </p:txBody>
      </p:sp>
      <p:cxnSp>
        <p:nvCxnSpPr>
          <p:cNvPr id="95" name="Straight Arrow Connector 94">
            <a:extLst>
              <a:ext uri="{FF2B5EF4-FFF2-40B4-BE49-F238E27FC236}">
                <a16:creationId xmlns:a16="http://schemas.microsoft.com/office/drawing/2014/main" id="{87B8E98E-2C0C-481B-865F-22410643261C}"/>
              </a:ext>
            </a:extLst>
          </p:cNvPr>
          <p:cNvCxnSpPr>
            <a:cxnSpLocks/>
          </p:cNvCxnSpPr>
          <p:nvPr/>
        </p:nvCxnSpPr>
        <p:spPr>
          <a:xfrm>
            <a:off x="1811325" y="4920194"/>
            <a:ext cx="17462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037B180A-0344-4664-A55F-407879AFE0ED}"/>
              </a:ext>
            </a:extLst>
          </p:cNvPr>
          <p:cNvCxnSpPr>
            <a:cxnSpLocks/>
          </p:cNvCxnSpPr>
          <p:nvPr/>
        </p:nvCxnSpPr>
        <p:spPr>
          <a:xfrm>
            <a:off x="1811325" y="5357508"/>
            <a:ext cx="17462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6709EF15-0A16-486B-93BB-F0EE45CE6C1E}"/>
              </a:ext>
            </a:extLst>
          </p:cNvPr>
          <p:cNvCxnSpPr>
            <a:cxnSpLocks/>
          </p:cNvCxnSpPr>
          <p:nvPr/>
        </p:nvCxnSpPr>
        <p:spPr>
          <a:xfrm>
            <a:off x="1811324" y="5798519"/>
            <a:ext cx="17462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5" name="Rectangle 114">
            <a:extLst>
              <a:ext uri="{FF2B5EF4-FFF2-40B4-BE49-F238E27FC236}">
                <a16:creationId xmlns:a16="http://schemas.microsoft.com/office/drawing/2014/main" id="{1A79942C-CF12-4F5D-AC8A-BD49BB4A40E5}"/>
              </a:ext>
            </a:extLst>
          </p:cNvPr>
          <p:cNvSpPr/>
          <p:nvPr/>
        </p:nvSpPr>
        <p:spPr>
          <a:xfrm>
            <a:off x="3726504" y="4781695"/>
            <a:ext cx="1077601" cy="12008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 altLang="en-US" dirty="0"/>
              <a:t>Encoder</a:t>
            </a:r>
            <a:endParaRPr lang="en-US" altLang="en-US" dirty="0"/>
          </a:p>
        </p:txBody>
      </p:sp>
      <p:sp>
        <p:nvSpPr>
          <p:cNvPr id="116" name="Rectangle 115">
            <a:extLst>
              <a:ext uri="{FF2B5EF4-FFF2-40B4-BE49-F238E27FC236}">
                <a16:creationId xmlns:a16="http://schemas.microsoft.com/office/drawing/2014/main" id="{4BE21E7B-4E71-49BA-AA7E-CBF1659329D1}"/>
              </a:ext>
            </a:extLst>
          </p:cNvPr>
          <p:cNvSpPr/>
          <p:nvPr/>
        </p:nvSpPr>
        <p:spPr>
          <a:xfrm>
            <a:off x="5388513" y="4776416"/>
            <a:ext cx="1077601" cy="12008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 altLang="en-US" dirty="0"/>
              <a:t>Decoder</a:t>
            </a:r>
            <a:endParaRPr lang="en-US" altLang="en-US" dirty="0"/>
          </a:p>
        </p:txBody>
      </p:sp>
      <p:cxnSp>
        <p:nvCxnSpPr>
          <p:cNvPr id="117" name="Straight Arrow Connector 116">
            <a:extLst>
              <a:ext uri="{FF2B5EF4-FFF2-40B4-BE49-F238E27FC236}">
                <a16:creationId xmlns:a16="http://schemas.microsoft.com/office/drawing/2014/main" id="{5E95AD4B-9A47-4D00-9C1A-8EF5C1A493C3}"/>
              </a:ext>
            </a:extLst>
          </p:cNvPr>
          <p:cNvCxnSpPr>
            <a:cxnSpLocks/>
            <a:stCxn id="115" idx="3"/>
            <a:endCxn id="116" idx="1"/>
          </p:cNvCxnSpPr>
          <p:nvPr/>
        </p:nvCxnSpPr>
        <p:spPr>
          <a:xfrm flipV="1">
            <a:off x="4804105" y="5376865"/>
            <a:ext cx="584408" cy="52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4" name="Straight Arrow Connector 123">
            <a:extLst>
              <a:ext uri="{FF2B5EF4-FFF2-40B4-BE49-F238E27FC236}">
                <a16:creationId xmlns:a16="http://schemas.microsoft.com/office/drawing/2014/main" id="{A8597523-E703-49B4-AB84-82A777A726D9}"/>
              </a:ext>
            </a:extLst>
          </p:cNvPr>
          <p:cNvCxnSpPr>
            <a:cxnSpLocks/>
            <a:stCxn id="116" idx="3"/>
          </p:cNvCxnSpPr>
          <p:nvPr/>
        </p:nvCxnSpPr>
        <p:spPr>
          <a:xfrm>
            <a:off x="6466114" y="5376865"/>
            <a:ext cx="584408" cy="101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6" name="TextBox 125">
            <a:extLst>
              <a:ext uri="{FF2B5EF4-FFF2-40B4-BE49-F238E27FC236}">
                <a16:creationId xmlns:a16="http://schemas.microsoft.com/office/drawing/2014/main" id="{2E758399-6759-44A9-9422-B229B22AA64A}"/>
              </a:ext>
            </a:extLst>
          </p:cNvPr>
          <p:cNvSpPr txBox="1"/>
          <p:nvPr/>
        </p:nvSpPr>
        <p:spPr>
          <a:xfrm>
            <a:off x="7032410" y="5246060"/>
            <a:ext cx="1458988" cy="261610"/>
          </a:xfrm>
          <a:prstGeom prst="rect">
            <a:avLst/>
          </a:prstGeom>
          <a:noFill/>
        </p:spPr>
        <p:txBody>
          <a:bodyPr wrap="square" rtlCol="0">
            <a:spAutoFit/>
          </a:bodyPr>
          <a:lstStyle/>
          <a:p>
            <a:r>
              <a:rPr lang="en-US" sz="1100" dirty="0"/>
              <a:t>Textual Answer</a:t>
            </a:r>
          </a:p>
        </p:txBody>
      </p:sp>
    </p:spTree>
    <p:extLst>
      <p:ext uri="{BB962C8B-B14F-4D97-AF65-F5344CB8AC3E}">
        <p14:creationId xmlns:p14="http://schemas.microsoft.com/office/powerpoint/2010/main" val="164169611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4" grpId="0" animBg="1"/>
      <p:bldP spid="44" grpId="1" animBg="1"/>
      <p:bldP spid="55" grpId="0" animBg="1"/>
      <p:bldP spid="55" grpId="1" animBg="1"/>
      <p:bldP spid="62" grpId="0" animBg="1"/>
      <p:bldP spid="62" grpId="1" animBg="1"/>
      <p:bldP spid="73" grpId="0" animBg="1"/>
      <p:bldP spid="73" grpId="1" animBg="1"/>
      <p:bldP spid="84" grpId="0" animBg="1"/>
      <p:bldP spid="84" grpId="1" animBg="1"/>
      <p:bldP spid="86" grpId="0" animBg="1"/>
      <p:bldP spid="86" grpId="1" animBg="1"/>
      <p:bldP spid="115" grpId="0" animBg="1"/>
      <p:bldP spid="115" grpId="1" animBg="1"/>
      <p:bldP spid="116" grpId="0" animBg="1"/>
      <p:bldP spid="1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2" name="TextBox 1">
            <a:extLst>
              <a:ext uri="{FF2B5EF4-FFF2-40B4-BE49-F238E27FC236}">
                <a16:creationId xmlns:a16="http://schemas.microsoft.com/office/drawing/2014/main" id="{75C38B8B-FC83-4A44-8E58-B24800737B41}"/>
              </a:ext>
            </a:extLst>
          </p:cNvPr>
          <p:cNvSpPr txBox="1"/>
          <p:nvPr/>
        </p:nvSpPr>
        <p:spPr>
          <a:xfrm>
            <a:off x="562062" y="243281"/>
            <a:ext cx="3305263" cy="584775"/>
          </a:xfrm>
          <a:prstGeom prst="rect">
            <a:avLst/>
          </a:prstGeom>
          <a:noFill/>
        </p:spPr>
        <p:txBody>
          <a:bodyPr wrap="square" rtlCol="0">
            <a:spAutoFit/>
          </a:bodyPr>
          <a:lstStyle/>
          <a:p>
            <a:r>
              <a:rPr lang="en-US" sz="3200" dirty="0"/>
              <a:t>Dataset Plan</a:t>
            </a:r>
          </a:p>
        </p:txBody>
      </p:sp>
      <p:sp>
        <p:nvSpPr>
          <p:cNvPr id="3" name="TextBox 2">
            <a:extLst>
              <a:ext uri="{FF2B5EF4-FFF2-40B4-BE49-F238E27FC236}">
                <a16:creationId xmlns:a16="http://schemas.microsoft.com/office/drawing/2014/main" id="{4D8E0283-BE0C-40B0-87B4-680691BCEA1E}"/>
              </a:ext>
            </a:extLst>
          </p:cNvPr>
          <p:cNvSpPr txBox="1"/>
          <p:nvPr/>
        </p:nvSpPr>
        <p:spPr>
          <a:xfrm>
            <a:off x="562062" y="855677"/>
            <a:ext cx="10335237" cy="1754326"/>
          </a:xfrm>
          <a:prstGeom prst="rect">
            <a:avLst/>
          </a:prstGeom>
          <a:noFill/>
        </p:spPr>
        <p:txBody>
          <a:bodyPr wrap="square" rtlCol="0">
            <a:spAutoFit/>
          </a:bodyPr>
          <a:lstStyle/>
          <a:p>
            <a:pPr marL="342900" indent="-342900">
              <a:buFont typeface="+mj-lt"/>
              <a:buAutoNum type="arabicParenR"/>
            </a:pPr>
            <a:r>
              <a:rPr lang="en-US" dirty="0"/>
              <a:t>Crawl real-world charts from different online sources such as Statista, OWID, OECD, and Pew.</a:t>
            </a:r>
          </a:p>
          <a:p>
            <a:pPr marL="342900" indent="-342900">
              <a:buFont typeface="+mj-lt"/>
              <a:buAutoNum type="arabicParenR"/>
            </a:pPr>
            <a:r>
              <a:rPr lang="en-US" dirty="0"/>
              <a:t>Ask crowd workers through AMT to generate real-world QA pairs</a:t>
            </a:r>
          </a:p>
          <a:p>
            <a:pPr marL="800100" lvl="1" indent="-342900">
              <a:buFont typeface="+mj-lt"/>
              <a:buAutoNum type="arabicParenR"/>
            </a:pPr>
            <a:r>
              <a:rPr lang="en-US" dirty="0"/>
              <a:t>Focus on compositional and visual questions</a:t>
            </a:r>
          </a:p>
          <a:p>
            <a:pPr marL="800100" lvl="1" indent="-342900">
              <a:buFont typeface="+mj-lt"/>
              <a:buAutoNum type="arabicParenR"/>
            </a:pPr>
            <a:r>
              <a:rPr lang="en-US" dirty="0"/>
              <a:t>Two questions per chart</a:t>
            </a:r>
          </a:p>
          <a:p>
            <a:pPr marL="800100" lvl="1" indent="-342900">
              <a:buFont typeface="+mj-lt"/>
              <a:buAutoNum type="arabicParenR"/>
            </a:pPr>
            <a:r>
              <a:rPr lang="en-US" dirty="0"/>
              <a:t>Collect around 10K Q/A pairs for 5K Charts</a:t>
            </a:r>
          </a:p>
          <a:p>
            <a:pPr marL="342900" indent="-342900">
              <a:buFont typeface="+mj-lt"/>
              <a:buAutoNum type="arabicParenR"/>
            </a:pPr>
            <a:r>
              <a:rPr lang="en-US" dirty="0"/>
              <a:t>Augment the dataset with 5k-10k Q/A pairs generated from Statista summaries. </a:t>
            </a:r>
          </a:p>
        </p:txBody>
      </p:sp>
    </p:spTree>
    <p:extLst>
      <p:ext uri="{BB962C8B-B14F-4D97-AF65-F5344CB8AC3E}">
        <p14:creationId xmlns:p14="http://schemas.microsoft.com/office/powerpoint/2010/main" val="1515264889"/>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8179-35F6-8B4A-BAEC-E356E9174D40}"/>
              </a:ext>
            </a:extLst>
          </p:cNvPr>
          <p:cNvSpPr>
            <a:spLocks noGrp="1"/>
          </p:cNvSpPr>
          <p:nvPr>
            <p:ph type="title"/>
          </p:nvPr>
        </p:nvSpPr>
        <p:spPr/>
        <p:txBody>
          <a:bodyPr/>
          <a:lstStyle/>
          <a:p>
            <a:r>
              <a:rPr lang="en-US" sz="4000" dirty="0"/>
              <a:t>Task 3: </a:t>
            </a:r>
            <a:r>
              <a:rPr lang="en-US" dirty="0"/>
              <a:t>Query Focused Summarization</a:t>
            </a:r>
          </a:p>
        </p:txBody>
      </p:sp>
      <p:sp>
        <p:nvSpPr>
          <p:cNvPr id="3" name="Content Placeholder 2">
            <a:extLst>
              <a:ext uri="{FF2B5EF4-FFF2-40B4-BE49-F238E27FC236}">
                <a16:creationId xmlns:a16="http://schemas.microsoft.com/office/drawing/2014/main" id="{F7246AF0-B14D-8642-9C6F-56BAF615C2D5}"/>
              </a:ext>
            </a:extLst>
          </p:cNvPr>
          <p:cNvSpPr>
            <a:spLocks noGrp="1"/>
          </p:cNvSpPr>
          <p:nvPr>
            <p:ph idx="1"/>
          </p:nvPr>
        </p:nvSpPr>
        <p:spPr/>
        <p:txBody>
          <a:bodyPr/>
          <a:lstStyle/>
          <a:p>
            <a:r>
              <a:rPr lang="en-US" sz="2800" dirty="0"/>
              <a:t>Take a question as input and generate explanatory text that answers the question</a:t>
            </a:r>
          </a:p>
          <a:p>
            <a:r>
              <a:rPr lang="en-US" sz="2800" dirty="0"/>
              <a:t>Can be extractive, abstractive or grounded on the relevant paragraphs.</a:t>
            </a:r>
          </a:p>
          <a:p>
            <a:endParaRPr lang="en-US" sz="2800" dirty="0"/>
          </a:p>
          <a:p>
            <a:r>
              <a:rPr lang="en-US" sz="2800" dirty="0"/>
              <a:t>No existing dataset</a:t>
            </a:r>
          </a:p>
          <a:p>
            <a:pPr lvl="1"/>
            <a:endParaRPr lang="en-US" sz="2400" dirty="0"/>
          </a:p>
        </p:txBody>
      </p:sp>
      <p:sp>
        <p:nvSpPr>
          <p:cNvPr id="4" name="Slide Number Placeholder 3">
            <a:extLst>
              <a:ext uri="{FF2B5EF4-FFF2-40B4-BE49-F238E27FC236}">
                <a16:creationId xmlns:a16="http://schemas.microsoft.com/office/drawing/2014/main" id="{C2C2F213-028C-8045-8C0E-99D581C4B93E}"/>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5" name="TextBox 4">
            <a:extLst>
              <a:ext uri="{FF2B5EF4-FFF2-40B4-BE49-F238E27FC236}">
                <a16:creationId xmlns:a16="http://schemas.microsoft.com/office/drawing/2014/main" id="{75D2F63B-B552-6643-A54D-F1C247DF7D5D}"/>
              </a:ext>
            </a:extLst>
          </p:cNvPr>
          <p:cNvSpPr txBox="1"/>
          <p:nvPr/>
        </p:nvSpPr>
        <p:spPr>
          <a:xfrm>
            <a:off x="3048000" y="4724400"/>
            <a:ext cx="5841214" cy="1200329"/>
          </a:xfrm>
          <a:prstGeom prst="rect">
            <a:avLst/>
          </a:prstGeom>
          <a:noFill/>
        </p:spPr>
        <p:txBody>
          <a:bodyPr wrap="none" rtlCol="0">
            <a:spAutoFit/>
          </a:bodyPr>
          <a:lstStyle/>
          <a:p>
            <a:r>
              <a:rPr lang="en-US" dirty="0">
                <a:solidFill>
                  <a:srgbClr val="FF0000"/>
                </a:solidFill>
              </a:rPr>
              <a:t>@Shankar: Please add </a:t>
            </a:r>
          </a:p>
          <a:p>
            <a:r>
              <a:rPr lang="en-US" dirty="0">
                <a:solidFill>
                  <a:srgbClr val="FF0000"/>
                </a:solidFill>
              </a:rPr>
              <a:t>	- sample q/a, </a:t>
            </a:r>
          </a:p>
          <a:p>
            <a:r>
              <a:rPr lang="en-US" dirty="0">
                <a:solidFill>
                  <a:srgbClr val="FF0000"/>
                </a:solidFill>
              </a:rPr>
              <a:t>	- our plan for dataset including annotation process</a:t>
            </a:r>
          </a:p>
          <a:p>
            <a:r>
              <a:rPr lang="en-US" dirty="0">
                <a:solidFill>
                  <a:srgbClr val="FF0000"/>
                </a:solidFill>
              </a:rPr>
              <a:t>	- list of possible baseline models</a:t>
            </a:r>
          </a:p>
        </p:txBody>
      </p:sp>
    </p:spTree>
    <p:extLst>
      <p:ext uri="{BB962C8B-B14F-4D97-AF65-F5344CB8AC3E}">
        <p14:creationId xmlns:p14="http://schemas.microsoft.com/office/powerpoint/2010/main" val="1910480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396B5-F4CF-4576-BA98-D1D1EC534600}"/>
              </a:ext>
            </a:extLst>
          </p:cNvPr>
          <p:cNvSpPr>
            <a:spLocks noGrp="1"/>
          </p:cNvSpPr>
          <p:nvPr>
            <p:ph type="title"/>
          </p:nvPr>
        </p:nvSpPr>
        <p:spPr/>
        <p:txBody>
          <a:bodyPr/>
          <a:lstStyle/>
          <a:p>
            <a:r>
              <a:rPr lang="en-US" b="0" i="0" dirty="0">
                <a:solidFill>
                  <a:srgbClr val="000000"/>
                </a:solidFill>
                <a:effectLst/>
                <a:latin typeface="Times New Roman" panose="02020603050405020304" pitchFamily="18" charset="0"/>
              </a:rPr>
              <a:t>Cannot Create Open Ended Question</a:t>
            </a:r>
            <a:endParaRPr lang="en-US" dirty="0"/>
          </a:p>
        </p:txBody>
      </p:sp>
      <p:sp>
        <p:nvSpPr>
          <p:cNvPr id="3" name="Content Placeholder 2">
            <a:extLst>
              <a:ext uri="{FF2B5EF4-FFF2-40B4-BE49-F238E27FC236}">
                <a16:creationId xmlns:a16="http://schemas.microsoft.com/office/drawing/2014/main" id="{C99580AF-D427-453B-A1A3-8BE52137012A}"/>
              </a:ext>
            </a:extLst>
          </p:cNvPr>
          <p:cNvSpPr>
            <a:spLocks noGrp="1"/>
          </p:cNvSpPr>
          <p:nvPr>
            <p:ph idx="1"/>
          </p:nvPr>
        </p:nvSpPr>
        <p:spPr>
          <a:xfrm>
            <a:off x="6391468" y="1825625"/>
            <a:ext cx="4962331" cy="4351338"/>
          </a:xfrm>
        </p:spPr>
        <p:txBody>
          <a:bodyPr>
            <a:normAutofit fontScale="92500"/>
          </a:bodyPr>
          <a:lstStyle/>
          <a:p>
            <a:pPr marL="0" indent="0">
              <a:buNone/>
            </a:pPr>
            <a:r>
              <a:rPr lang="en-US" sz="1800" b="0" i="0" dirty="0">
                <a:solidFill>
                  <a:srgbClr val="000000"/>
                </a:solidFill>
                <a:effectLst/>
                <a:latin typeface="Times New Roman" panose="02020603050405020304" pitchFamily="18" charset="0"/>
              </a:rPr>
              <a:t>A contested convention, for those who’ve never experienced one (which is to say, everyone under the age of 35 or 40), occurs when no candidate has amassed the majority of delegate votes needed to win his or her party’s nomination in advance of the convention. A candidate still might gather the delegates needed by the time balloting begins, in which case the nomination is settled on the first ballot. But should the first ballot not produce a nominee, most delegates become free to vote for whomever they wish, leading potentially to multiple ballots, horse-trading, smoke-filled rooms, favorite sons, dark horses and other colorful elements that have enlivened American political journalism, literature and</a:t>
            </a:r>
          </a:p>
          <a:p>
            <a:pPr marL="0" indent="0">
              <a:buNone/>
            </a:pPr>
            <a:r>
              <a:rPr lang="en-US" sz="1800" b="1" i="0" dirty="0">
                <a:effectLst/>
                <a:latin typeface="Lato"/>
              </a:rPr>
              <a:t>(cannot create open ended question since there is no reference to the data in the chart.)</a:t>
            </a:r>
            <a:endParaRPr lang="en-US" sz="1800" dirty="0"/>
          </a:p>
          <a:p>
            <a:pPr marL="0" indent="0">
              <a:buNone/>
            </a:pPr>
            <a:endParaRPr lang="en-US" sz="1800" dirty="0"/>
          </a:p>
        </p:txBody>
      </p:sp>
      <p:pic>
        <p:nvPicPr>
          <p:cNvPr id="7" name="Picture 6">
            <a:extLst>
              <a:ext uri="{FF2B5EF4-FFF2-40B4-BE49-F238E27FC236}">
                <a16:creationId xmlns:a16="http://schemas.microsoft.com/office/drawing/2014/main" id="{AFE76EA9-9D52-4959-B16F-F91D9B8AFCCD}"/>
              </a:ext>
            </a:extLst>
          </p:cNvPr>
          <p:cNvPicPr>
            <a:picLocks noChangeAspect="1"/>
          </p:cNvPicPr>
          <p:nvPr/>
        </p:nvPicPr>
        <p:blipFill>
          <a:blip r:embed="rId2"/>
          <a:stretch>
            <a:fillRect/>
          </a:stretch>
        </p:blipFill>
        <p:spPr>
          <a:xfrm>
            <a:off x="904831" y="1690688"/>
            <a:ext cx="3419475" cy="4381500"/>
          </a:xfrm>
          <a:prstGeom prst="rect">
            <a:avLst/>
          </a:prstGeom>
        </p:spPr>
      </p:pic>
    </p:spTree>
    <p:extLst>
      <p:ext uri="{BB962C8B-B14F-4D97-AF65-F5344CB8AC3E}">
        <p14:creationId xmlns:p14="http://schemas.microsoft.com/office/powerpoint/2010/main" val="3417301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BDEE-877B-4E33-BC88-D0F6865BC9BA}"/>
              </a:ext>
            </a:extLst>
          </p:cNvPr>
          <p:cNvSpPr>
            <a:spLocks noGrp="1"/>
          </p:cNvSpPr>
          <p:nvPr>
            <p:ph type="title"/>
          </p:nvPr>
        </p:nvSpPr>
        <p:spPr>
          <a:xfrm>
            <a:off x="838200" y="323180"/>
            <a:ext cx="10515600" cy="1325563"/>
          </a:xfrm>
        </p:spPr>
        <p:txBody>
          <a:bodyPr/>
          <a:lstStyle/>
          <a:p>
            <a:r>
              <a:rPr lang="en-US" b="0" i="0" dirty="0">
                <a:solidFill>
                  <a:srgbClr val="000000"/>
                </a:solidFill>
                <a:effectLst/>
                <a:latin typeface="Times New Roman" panose="02020603050405020304" pitchFamily="18" charset="0"/>
              </a:rPr>
              <a:t>Cannot Create Open Ended Question</a:t>
            </a:r>
            <a:endParaRPr lang="en-US" dirty="0"/>
          </a:p>
        </p:txBody>
      </p:sp>
      <p:sp>
        <p:nvSpPr>
          <p:cNvPr id="3" name="Content Placeholder 2">
            <a:extLst>
              <a:ext uri="{FF2B5EF4-FFF2-40B4-BE49-F238E27FC236}">
                <a16:creationId xmlns:a16="http://schemas.microsoft.com/office/drawing/2014/main" id="{5E62953F-8344-47D6-95F8-6994027AFACB}"/>
              </a:ext>
            </a:extLst>
          </p:cNvPr>
          <p:cNvSpPr>
            <a:spLocks noGrp="1"/>
          </p:cNvSpPr>
          <p:nvPr>
            <p:ph idx="1"/>
          </p:nvPr>
        </p:nvSpPr>
        <p:spPr>
          <a:xfrm>
            <a:off x="7667538" y="1825625"/>
            <a:ext cx="3686262" cy="4351338"/>
          </a:xfrm>
        </p:spPr>
        <p:txBody>
          <a:bodyPr>
            <a:normAutofit fontScale="92500" lnSpcReduction="10000"/>
          </a:bodyPr>
          <a:lstStyle/>
          <a:p>
            <a:pPr marL="0" indent="0">
              <a:buNone/>
            </a:pPr>
            <a:r>
              <a:rPr lang="en-US" sz="2400" b="0" i="0" dirty="0">
                <a:solidFill>
                  <a:srgbClr val="000000"/>
                </a:solidFill>
                <a:effectLst/>
                <a:latin typeface="Times New Roman" panose="02020603050405020304" pitchFamily="18" charset="0"/>
              </a:rPr>
              <a:t>Fact Tank’s look at standardized test results around the world seemed to bear out these sentiments: U.S. students are improving – slowly – in math and science, but still lagging their peers internationally.</a:t>
            </a:r>
          </a:p>
          <a:p>
            <a:pPr marL="0" indent="0">
              <a:buNone/>
            </a:pPr>
            <a:r>
              <a:rPr lang="en-US" sz="2400" b="1" i="0" dirty="0">
                <a:effectLst/>
                <a:latin typeface="Lato"/>
              </a:rPr>
              <a:t>(cannot create open ended question since summary doesn’t reference any information in chart.)</a:t>
            </a:r>
            <a:endParaRPr lang="en-US" sz="2400" dirty="0"/>
          </a:p>
          <a:p>
            <a:pPr marL="0" indent="0">
              <a:buNone/>
            </a:pPr>
            <a:endParaRPr lang="en-US" sz="2400" dirty="0"/>
          </a:p>
        </p:txBody>
      </p:sp>
      <p:pic>
        <p:nvPicPr>
          <p:cNvPr id="7" name="Picture 6">
            <a:extLst>
              <a:ext uri="{FF2B5EF4-FFF2-40B4-BE49-F238E27FC236}">
                <a16:creationId xmlns:a16="http://schemas.microsoft.com/office/drawing/2014/main" id="{17F14E03-90BE-4086-BD8C-21CDFA8D90B4}"/>
              </a:ext>
            </a:extLst>
          </p:cNvPr>
          <p:cNvPicPr>
            <a:picLocks noChangeAspect="1"/>
          </p:cNvPicPr>
          <p:nvPr/>
        </p:nvPicPr>
        <p:blipFill>
          <a:blip r:embed="rId2"/>
          <a:stretch>
            <a:fillRect/>
          </a:stretch>
        </p:blipFill>
        <p:spPr>
          <a:xfrm>
            <a:off x="1176531" y="1648743"/>
            <a:ext cx="3419475" cy="4362450"/>
          </a:xfrm>
          <a:prstGeom prst="rect">
            <a:avLst/>
          </a:prstGeom>
        </p:spPr>
      </p:pic>
    </p:spTree>
    <p:extLst>
      <p:ext uri="{BB962C8B-B14F-4D97-AF65-F5344CB8AC3E}">
        <p14:creationId xmlns:p14="http://schemas.microsoft.com/office/powerpoint/2010/main" val="2067697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5F9E5-E533-4B10-B845-CA3F74A516D0}"/>
              </a:ext>
            </a:extLst>
          </p:cNvPr>
          <p:cNvSpPr>
            <a:spLocks noGrp="1"/>
          </p:cNvSpPr>
          <p:nvPr>
            <p:ph type="title"/>
          </p:nvPr>
        </p:nvSpPr>
        <p:spPr/>
        <p:txBody>
          <a:bodyPr/>
          <a:lstStyle/>
          <a:p>
            <a:r>
              <a:rPr lang="en-US" b="0" i="0" dirty="0">
                <a:solidFill>
                  <a:srgbClr val="000000"/>
                </a:solidFill>
                <a:effectLst/>
                <a:latin typeface="Times New Roman" panose="02020603050405020304" pitchFamily="18" charset="0"/>
              </a:rPr>
              <a:t>Cannot Create Open Ended Question</a:t>
            </a:r>
            <a:endParaRPr lang="en-US" dirty="0"/>
          </a:p>
        </p:txBody>
      </p:sp>
      <p:sp>
        <p:nvSpPr>
          <p:cNvPr id="3" name="Content Placeholder 2">
            <a:extLst>
              <a:ext uri="{FF2B5EF4-FFF2-40B4-BE49-F238E27FC236}">
                <a16:creationId xmlns:a16="http://schemas.microsoft.com/office/drawing/2014/main" id="{4FAE9E91-59BD-49B7-AA76-6E901D194A3A}"/>
              </a:ext>
            </a:extLst>
          </p:cNvPr>
          <p:cNvSpPr>
            <a:spLocks noGrp="1"/>
          </p:cNvSpPr>
          <p:nvPr>
            <p:ph idx="1"/>
          </p:nvPr>
        </p:nvSpPr>
        <p:spPr>
          <a:xfrm>
            <a:off x="6719582" y="1825625"/>
            <a:ext cx="4634218" cy="4351338"/>
          </a:xfrm>
        </p:spPr>
        <p:txBody>
          <a:bodyPr>
            <a:normAutofit fontScale="47500" lnSpcReduction="20000"/>
          </a:bodyPr>
          <a:lstStyle/>
          <a:p>
            <a:pPr marL="0" indent="0">
              <a:buNone/>
            </a:pPr>
            <a:r>
              <a:rPr lang="en-US" b="0" i="0" dirty="0">
                <a:solidFill>
                  <a:srgbClr val="000000"/>
                </a:solidFill>
                <a:effectLst/>
                <a:latin typeface="Times New Roman" panose="02020603050405020304" pitchFamily="18" charset="0"/>
              </a:rPr>
              <a:t>Scientists and the American public are often far apart when it comes to views about science-related issues. Members of the science community, for example, are much more likely to say genetically modified foods and foods grown with pesticides are safe to eat, and that climate change is mostly due to human activity, according to our recent survey of U.S.-based members of the American Association for the Advancement of Science.</a:t>
            </a:r>
            <a:br>
              <a:rPr lang="en-US" dirty="0"/>
            </a:br>
            <a:r>
              <a:rPr lang="en-US" b="0" i="0" dirty="0">
                <a:solidFill>
                  <a:srgbClr val="000000"/>
                </a:solidFill>
                <a:effectLst/>
                <a:latin typeface="Times New Roman" panose="02020603050405020304" pitchFamily="18" charset="0"/>
              </a:rPr>
              <a:t>A global median of 54% consider climate change a very serious problem, according to our survey of 40 nations. But there are regional differences on views of climate change, with people from Latin America and Africa expressing more concern than others. Before delegates from 195 nations approved a landmark climate accord in Paris this year to limit carbon emissions, our spring survey found a median of 78% supporting such a deal.</a:t>
            </a:r>
          </a:p>
          <a:p>
            <a:pPr marL="0" indent="0">
              <a:buNone/>
            </a:pPr>
            <a:r>
              <a:rPr lang="en-US" b="1" i="0" dirty="0">
                <a:effectLst/>
                <a:latin typeface="Lato"/>
              </a:rPr>
              <a:t>(cannot create open ended question since values mentioned in summary cannot be derived from data shown in chart.)</a:t>
            </a:r>
            <a:endParaRPr lang="en-US" dirty="0"/>
          </a:p>
          <a:p>
            <a:pPr marL="0" indent="0">
              <a:buNone/>
            </a:pPr>
            <a:endParaRPr lang="en-US" dirty="0"/>
          </a:p>
        </p:txBody>
      </p:sp>
      <p:pic>
        <p:nvPicPr>
          <p:cNvPr id="7" name="Picture 6">
            <a:extLst>
              <a:ext uri="{FF2B5EF4-FFF2-40B4-BE49-F238E27FC236}">
                <a16:creationId xmlns:a16="http://schemas.microsoft.com/office/drawing/2014/main" id="{11696BA3-F0CB-4A1F-B278-1B203CE88686}"/>
              </a:ext>
            </a:extLst>
          </p:cNvPr>
          <p:cNvPicPr>
            <a:picLocks noChangeAspect="1"/>
          </p:cNvPicPr>
          <p:nvPr/>
        </p:nvPicPr>
        <p:blipFill>
          <a:blip r:embed="rId2"/>
          <a:stretch>
            <a:fillRect/>
          </a:stretch>
        </p:blipFill>
        <p:spPr>
          <a:xfrm>
            <a:off x="1030644" y="1690688"/>
            <a:ext cx="3543300" cy="4286250"/>
          </a:xfrm>
          <a:prstGeom prst="rect">
            <a:avLst/>
          </a:prstGeom>
        </p:spPr>
      </p:pic>
    </p:spTree>
    <p:extLst>
      <p:ext uri="{BB962C8B-B14F-4D97-AF65-F5344CB8AC3E}">
        <p14:creationId xmlns:p14="http://schemas.microsoft.com/office/powerpoint/2010/main" val="1802417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89A0-65C7-41C2-A09F-4EE8E6197E16}"/>
              </a:ext>
            </a:extLst>
          </p:cNvPr>
          <p:cNvSpPr>
            <a:spLocks noGrp="1"/>
          </p:cNvSpPr>
          <p:nvPr>
            <p:ph type="title"/>
          </p:nvPr>
        </p:nvSpPr>
        <p:spPr/>
        <p:txBody>
          <a:bodyPr/>
          <a:lstStyle/>
          <a:p>
            <a:r>
              <a:rPr lang="en-IN" dirty="0"/>
              <a:t>Too Complex</a:t>
            </a:r>
            <a:endParaRPr lang="en-US" dirty="0"/>
          </a:p>
        </p:txBody>
      </p:sp>
      <p:sp>
        <p:nvSpPr>
          <p:cNvPr id="3" name="Content Placeholder 2">
            <a:extLst>
              <a:ext uri="{FF2B5EF4-FFF2-40B4-BE49-F238E27FC236}">
                <a16:creationId xmlns:a16="http://schemas.microsoft.com/office/drawing/2014/main" id="{F6C4BD62-E0BA-4453-A43A-35C7437EF168}"/>
              </a:ext>
            </a:extLst>
          </p:cNvPr>
          <p:cNvSpPr>
            <a:spLocks noGrp="1"/>
          </p:cNvSpPr>
          <p:nvPr>
            <p:ph idx="1"/>
          </p:nvPr>
        </p:nvSpPr>
        <p:spPr>
          <a:xfrm>
            <a:off x="7734650" y="1842403"/>
            <a:ext cx="3643618" cy="4351338"/>
          </a:xfrm>
        </p:spPr>
        <p:txBody>
          <a:bodyPr>
            <a:normAutofit fontScale="55000" lnSpcReduction="20000"/>
          </a:bodyPr>
          <a:lstStyle/>
          <a:p>
            <a:pPr marL="0" indent="0">
              <a:buNone/>
            </a:pPr>
            <a:r>
              <a:rPr lang="en-US" b="0" i="0" dirty="0">
                <a:solidFill>
                  <a:srgbClr val="000000"/>
                </a:solidFill>
                <a:effectLst/>
                <a:latin typeface="Times New Roman" panose="02020603050405020304" pitchFamily="18" charset="0"/>
              </a:rPr>
              <a:t>We examined a comprehensive database of financial crises from 1970 through 2012 compiled and maintained by two economists for the International Monetary Fund to see just how unusual the current situation in Greece is. The IMF economists defined “systemic banking crises” as those with both “significant signs of financial distress in the banking system,” such as major bank runs, losses and liquidations, and significant policy interventions in response, such as deposit guarantees, nationalizations, recapitalizations, deposit freezes and bank holidays.</a:t>
            </a:r>
          </a:p>
          <a:p>
            <a:pPr marL="0" indent="0">
              <a:buNone/>
            </a:pPr>
            <a:r>
              <a:rPr lang="en-US" b="1" i="0" dirty="0">
                <a:effectLst/>
                <a:latin typeface="Lato"/>
              </a:rPr>
              <a:t>(too complex since bars have no axis labels and is in unconventional format .)</a:t>
            </a:r>
            <a:endParaRPr lang="en-US" dirty="0"/>
          </a:p>
          <a:p>
            <a:pPr marL="0" indent="0">
              <a:buNone/>
            </a:pPr>
            <a:endParaRPr lang="en-US" dirty="0"/>
          </a:p>
        </p:txBody>
      </p:sp>
      <p:pic>
        <p:nvPicPr>
          <p:cNvPr id="7" name="Picture 6">
            <a:extLst>
              <a:ext uri="{FF2B5EF4-FFF2-40B4-BE49-F238E27FC236}">
                <a16:creationId xmlns:a16="http://schemas.microsoft.com/office/drawing/2014/main" id="{C97ADC95-2720-4BF3-8B7C-8F8E10065326}"/>
              </a:ext>
            </a:extLst>
          </p:cNvPr>
          <p:cNvPicPr>
            <a:picLocks noChangeAspect="1"/>
          </p:cNvPicPr>
          <p:nvPr/>
        </p:nvPicPr>
        <p:blipFill>
          <a:blip r:embed="rId2"/>
          <a:stretch>
            <a:fillRect/>
          </a:stretch>
        </p:blipFill>
        <p:spPr>
          <a:xfrm>
            <a:off x="838200" y="2101661"/>
            <a:ext cx="4438650" cy="4181475"/>
          </a:xfrm>
          <a:prstGeom prst="rect">
            <a:avLst/>
          </a:prstGeom>
        </p:spPr>
      </p:pic>
    </p:spTree>
    <p:extLst>
      <p:ext uri="{BB962C8B-B14F-4D97-AF65-F5344CB8AC3E}">
        <p14:creationId xmlns:p14="http://schemas.microsoft.com/office/powerpoint/2010/main" val="3872226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394E-27E1-4A7D-95A5-979117F6BC7C}"/>
              </a:ext>
            </a:extLst>
          </p:cNvPr>
          <p:cNvSpPr>
            <a:spLocks noGrp="1"/>
          </p:cNvSpPr>
          <p:nvPr>
            <p:ph type="title"/>
          </p:nvPr>
        </p:nvSpPr>
        <p:spPr/>
        <p:txBody>
          <a:bodyPr/>
          <a:lstStyle/>
          <a:p>
            <a:r>
              <a:rPr lang="en-IN" dirty="0"/>
              <a:t>Too Complex</a:t>
            </a:r>
            <a:endParaRPr lang="en-US" dirty="0"/>
          </a:p>
        </p:txBody>
      </p:sp>
      <p:sp>
        <p:nvSpPr>
          <p:cNvPr id="3" name="Content Placeholder 2">
            <a:extLst>
              <a:ext uri="{FF2B5EF4-FFF2-40B4-BE49-F238E27FC236}">
                <a16:creationId xmlns:a16="http://schemas.microsoft.com/office/drawing/2014/main" id="{A8EC788B-F120-4EFF-A394-15D3B3B6F51E}"/>
              </a:ext>
            </a:extLst>
          </p:cNvPr>
          <p:cNvSpPr>
            <a:spLocks noGrp="1"/>
          </p:cNvSpPr>
          <p:nvPr>
            <p:ph idx="1"/>
          </p:nvPr>
        </p:nvSpPr>
        <p:spPr>
          <a:xfrm>
            <a:off x="7818538" y="1825625"/>
            <a:ext cx="3535261" cy="4351338"/>
          </a:xfrm>
        </p:spPr>
        <p:txBody>
          <a:bodyPr>
            <a:normAutofit fontScale="47500" lnSpcReduction="20000"/>
          </a:bodyPr>
          <a:lstStyle/>
          <a:p>
            <a:pPr marL="0" indent="0">
              <a:buNone/>
            </a:pPr>
            <a:r>
              <a:rPr lang="en-US" b="0" i="0" dirty="0">
                <a:solidFill>
                  <a:srgbClr val="000000"/>
                </a:solidFill>
                <a:effectLst/>
                <a:latin typeface="Times New Roman" panose="02020603050405020304" pitchFamily="18" charset="0"/>
              </a:rPr>
              <a:t>The regions of origin for immigrant populations residing in the U.S. have dramatically shifted since the passage of the 1965 Immigration and Naturalization Act. In 1960, 84% of immigrants living in the U.S. were born in Europe, Canada or other North American countries, while only 6% were from Mexico, 4% from Asia, 3% from the rest of Latin America and 3% from other areas. Immigrant origins now differ drastically, with European, Canadian and other North American immigrants making up only a small share of the foreign-born population (13%) in 2018. Asians (28%), Mexicans (25%) and other Latin Americans (25%) each make up about a quarter of the U.S. immigrant population, followed by 9% who were born in another region.</a:t>
            </a:r>
          </a:p>
          <a:p>
            <a:pPr marL="0" indent="0">
              <a:buNone/>
            </a:pPr>
            <a:r>
              <a:rPr lang="en-US" b="1" i="0" dirty="0">
                <a:effectLst/>
                <a:latin typeface="Lato"/>
              </a:rPr>
              <a:t>(too complex since area charts are difficult to extract values are particular time periods.)</a:t>
            </a:r>
            <a:endParaRPr lang="en-US" dirty="0"/>
          </a:p>
          <a:p>
            <a:pPr marL="0" indent="0">
              <a:buNone/>
            </a:pPr>
            <a:endParaRPr lang="en-US" dirty="0"/>
          </a:p>
        </p:txBody>
      </p:sp>
      <p:pic>
        <p:nvPicPr>
          <p:cNvPr id="5" name="Picture 4">
            <a:extLst>
              <a:ext uri="{FF2B5EF4-FFF2-40B4-BE49-F238E27FC236}">
                <a16:creationId xmlns:a16="http://schemas.microsoft.com/office/drawing/2014/main" id="{B6C1866F-26F4-4E5F-9AA3-E0CE646EF996}"/>
              </a:ext>
            </a:extLst>
          </p:cNvPr>
          <p:cNvPicPr>
            <a:picLocks noChangeAspect="1"/>
          </p:cNvPicPr>
          <p:nvPr/>
        </p:nvPicPr>
        <p:blipFill>
          <a:blip r:embed="rId2"/>
          <a:stretch>
            <a:fillRect/>
          </a:stretch>
        </p:blipFill>
        <p:spPr>
          <a:xfrm>
            <a:off x="838200" y="2205650"/>
            <a:ext cx="6124575" cy="4019550"/>
          </a:xfrm>
          <a:prstGeom prst="rect">
            <a:avLst/>
          </a:prstGeom>
        </p:spPr>
      </p:pic>
    </p:spTree>
    <p:extLst>
      <p:ext uri="{BB962C8B-B14F-4D97-AF65-F5344CB8AC3E}">
        <p14:creationId xmlns:p14="http://schemas.microsoft.com/office/powerpoint/2010/main" val="3687468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FAD-8C8F-0E42-9BBC-772EFF14D5B8}"/>
              </a:ext>
            </a:extLst>
          </p:cNvPr>
          <p:cNvSpPr>
            <a:spLocks noGrp="1"/>
          </p:cNvSpPr>
          <p:nvPr>
            <p:ph type="title"/>
          </p:nvPr>
        </p:nvSpPr>
        <p:spPr/>
        <p:txBody>
          <a:bodyPr>
            <a:normAutofit fontScale="90000"/>
          </a:bodyPr>
          <a:lstStyle/>
          <a:p>
            <a:r>
              <a:rPr lang="en-US" dirty="0"/>
              <a:t>Why Natural Language Interaction With Visualizations</a:t>
            </a:r>
          </a:p>
        </p:txBody>
      </p:sp>
      <p:sp>
        <p:nvSpPr>
          <p:cNvPr id="3" name="Content Placeholder 2">
            <a:extLst>
              <a:ext uri="{FF2B5EF4-FFF2-40B4-BE49-F238E27FC236}">
                <a16:creationId xmlns:a16="http://schemas.microsoft.com/office/drawing/2014/main" id="{FC994AD9-AD47-4840-8B8B-DAA90000CABE}"/>
              </a:ext>
            </a:extLst>
          </p:cNvPr>
          <p:cNvSpPr>
            <a:spLocks noGrp="1"/>
          </p:cNvSpPr>
          <p:nvPr>
            <p:ph idx="1"/>
          </p:nvPr>
        </p:nvSpPr>
        <p:spPr/>
        <p:txBody>
          <a:bodyPr/>
          <a:lstStyle/>
          <a:p>
            <a:r>
              <a:rPr lang="en-US" b="1" dirty="0"/>
              <a:t>Language</a:t>
            </a:r>
            <a:r>
              <a:rPr lang="en-US" dirty="0"/>
              <a:t> and </a:t>
            </a:r>
            <a:r>
              <a:rPr lang="en-US" b="1" dirty="0"/>
              <a:t>Vision</a:t>
            </a:r>
            <a:r>
              <a:rPr lang="en-US" dirty="0"/>
              <a:t> are two powerful complementary communication channels for human</a:t>
            </a:r>
          </a:p>
          <a:p>
            <a:endParaRPr lang="en-US" dirty="0"/>
          </a:p>
          <a:p>
            <a:r>
              <a:rPr lang="en-US" dirty="0"/>
              <a:t>We aim to combine Information Visualization and Natural language to make data analytics accessible for everyone </a:t>
            </a:r>
          </a:p>
          <a:p>
            <a:pPr lvl="1"/>
            <a:r>
              <a:rPr lang="en-US" dirty="0"/>
              <a:t>e.g. people with low visualization and analytic skills could express their information needs using natural language </a:t>
            </a:r>
          </a:p>
          <a:p>
            <a:pPr marL="0" indent="0">
              <a:buNone/>
            </a:pPr>
            <a:endParaRPr lang="en-US" dirty="0"/>
          </a:p>
        </p:txBody>
      </p:sp>
      <p:sp>
        <p:nvSpPr>
          <p:cNvPr id="4" name="Slide Number Placeholder 3">
            <a:extLst>
              <a:ext uri="{FF2B5EF4-FFF2-40B4-BE49-F238E27FC236}">
                <a16:creationId xmlns:a16="http://schemas.microsoft.com/office/drawing/2014/main" id="{4E3CEE1D-9C59-7C49-83FB-DF19825069DD}"/>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92493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0DBC-E76A-42D0-8E07-EBFF399FF6CD}"/>
              </a:ext>
            </a:extLst>
          </p:cNvPr>
          <p:cNvSpPr>
            <a:spLocks noGrp="1"/>
          </p:cNvSpPr>
          <p:nvPr>
            <p:ph type="title"/>
          </p:nvPr>
        </p:nvSpPr>
        <p:spPr/>
        <p:txBody>
          <a:bodyPr/>
          <a:lstStyle/>
          <a:p>
            <a:r>
              <a:rPr lang="en-IN" dirty="0"/>
              <a:t>Too Complex</a:t>
            </a:r>
            <a:endParaRPr lang="en-US" dirty="0"/>
          </a:p>
        </p:txBody>
      </p:sp>
      <p:sp>
        <p:nvSpPr>
          <p:cNvPr id="3" name="Content Placeholder 2">
            <a:extLst>
              <a:ext uri="{FF2B5EF4-FFF2-40B4-BE49-F238E27FC236}">
                <a16:creationId xmlns:a16="http://schemas.microsoft.com/office/drawing/2014/main" id="{43D2351A-C4B6-4969-8EF8-BDED0B98C96A}"/>
              </a:ext>
            </a:extLst>
          </p:cNvPr>
          <p:cNvSpPr>
            <a:spLocks noGrp="1"/>
          </p:cNvSpPr>
          <p:nvPr>
            <p:ph idx="1"/>
          </p:nvPr>
        </p:nvSpPr>
        <p:spPr>
          <a:xfrm>
            <a:off x="7164198" y="1825625"/>
            <a:ext cx="4189602" cy="4351338"/>
          </a:xfrm>
        </p:spPr>
        <p:txBody>
          <a:bodyPr>
            <a:normAutofit fontScale="70000" lnSpcReduction="20000"/>
          </a:bodyPr>
          <a:lstStyle/>
          <a:p>
            <a:pPr marL="0" indent="0">
              <a:buNone/>
            </a:pPr>
            <a:r>
              <a:rPr lang="en-US" b="0" i="0" dirty="0">
                <a:solidFill>
                  <a:srgbClr val="000000"/>
                </a:solidFill>
                <a:effectLst/>
                <a:latin typeface="Times New Roman" panose="02020603050405020304" pitchFamily="18" charset="0"/>
              </a:rPr>
              <a:t>Historically, there have been modest differences between generational groups in trust in government and that remains the case today. Currently, 19% of Millennials (now ages 23-38) report trusting the government, similar to the shares of older generations who say the same. Trust in government remains at or near historically low levels across generational lines.</a:t>
            </a:r>
          </a:p>
          <a:p>
            <a:pPr marL="0" indent="0">
              <a:buNone/>
            </a:pPr>
            <a:r>
              <a:rPr lang="en-US" b="1" i="0" dirty="0">
                <a:effectLst/>
                <a:latin typeface="Lato"/>
              </a:rPr>
              <a:t>(too complex since the line charts are difficult to </a:t>
            </a:r>
            <a:r>
              <a:rPr lang="en-US" b="1" i="0" dirty="0" err="1">
                <a:effectLst/>
                <a:latin typeface="Lato"/>
              </a:rPr>
              <a:t>seperate</a:t>
            </a:r>
            <a:r>
              <a:rPr lang="en-US" b="1" i="0" dirty="0">
                <a:effectLst/>
                <a:latin typeface="Lato"/>
              </a:rPr>
              <a:t>.)</a:t>
            </a:r>
            <a:endParaRPr lang="en-US" dirty="0"/>
          </a:p>
          <a:p>
            <a:pPr marL="0" indent="0">
              <a:buNone/>
            </a:pPr>
            <a:endParaRPr lang="en-US" dirty="0"/>
          </a:p>
        </p:txBody>
      </p:sp>
      <p:pic>
        <p:nvPicPr>
          <p:cNvPr id="5" name="Picture 4">
            <a:extLst>
              <a:ext uri="{FF2B5EF4-FFF2-40B4-BE49-F238E27FC236}">
                <a16:creationId xmlns:a16="http://schemas.microsoft.com/office/drawing/2014/main" id="{C39BE09D-FB2F-42E6-81D6-FA18ADF3759B}"/>
              </a:ext>
            </a:extLst>
          </p:cNvPr>
          <p:cNvPicPr>
            <a:picLocks noChangeAspect="1"/>
          </p:cNvPicPr>
          <p:nvPr/>
        </p:nvPicPr>
        <p:blipFill>
          <a:blip r:embed="rId2"/>
          <a:stretch>
            <a:fillRect/>
          </a:stretch>
        </p:blipFill>
        <p:spPr>
          <a:xfrm>
            <a:off x="765934" y="2025650"/>
            <a:ext cx="5324475" cy="4467225"/>
          </a:xfrm>
          <a:prstGeom prst="rect">
            <a:avLst/>
          </a:prstGeom>
        </p:spPr>
      </p:pic>
    </p:spTree>
    <p:extLst>
      <p:ext uri="{BB962C8B-B14F-4D97-AF65-F5344CB8AC3E}">
        <p14:creationId xmlns:p14="http://schemas.microsoft.com/office/powerpoint/2010/main" val="4010591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5E0B-9100-4E98-B7FE-DDE164457135}"/>
              </a:ext>
            </a:extLst>
          </p:cNvPr>
          <p:cNvSpPr>
            <a:spLocks noGrp="1"/>
          </p:cNvSpPr>
          <p:nvPr>
            <p:ph type="title"/>
          </p:nvPr>
        </p:nvSpPr>
        <p:spPr/>
        <p:txBody>
          <a:bodyPr/>
          <a:lstStyle/>
          <a:p>
            <a:r>
              <a:rPr lang="en-IN" dirty="0"/>
              <a:t>Too Complex</a:t>
            </a:r>
            <a:endParaRPr lang="en-US" dirty="0"/>
          </a:p>
        </p:txBody>
      </p:sp>
      <p:sp>
        <p:nvSpPr>
          <p:cNvPr id="3" name="Content Placeholder 2">
            <a:extLst>
              <a:ext uri="{FF2B5EF4-FFF2-40B4-BE49-F238E27FC236}">
                <a16:creationId xmlns:a16="http://schemas.microsoft.com/office/drawing/2014/main" id="{3DFDDF85-2E63-413A-82D5-3EDA7D1B923E}"/>
              </a:ext>
            </a:extLst>
          </p:cNvPr>
          <p:cNvSpPr>
            <a:spLocks noGrp="1"/>
          </p:cNvSpPr>
          <p:nvPr>
            <p:ph idx="1"/>
          </p:nvPr>
        </p:nvSpPr>
        <p:spPr>
          <a:xfrm>
            <a:off x="7617204" y="1825625"/>
            <a:ext cx="3736596" cy="4351338"/>
          </a:xfrm>
        </p:spPr>
        <p:txBody>
          <a:bodyPr>
            <a:normAutofit fontScale="32500" lnSpcReduction="20000"/>
          </a:bodyPr>
          <a:lstStyle/>
          <a:p>
            <a:pPr marL="0" indent="0">
              <a:buNone/>
            </a:pPr>
            <a:r>
              <a:rPr lang="en-US" b="0" i="0" dirty="0">
                <a:solidFill>
                  <a:srgbClr val="000000"/>
                </a:solidFill>
                <a:effectLst/>
                <a:latin typeface="Times New Roman" panose="02020603050405020304" pitchFamily="18" charset="0"/>
              </a:rPr>
              <a:t>Last year’s series of Pew Research Center reports on political polarization used a 10-item scale of ideological consistency to place Americans into five categories: consistently conservative or liberal, mostly conservative or liberal, and mixed. By that metric, 9% of the public overall is consistently conservative, including 20% of Republicans and Republican leaners; most of the remaining Republicans and leaners were “mostly conservative” (33%) or had a mixture of liberal and conservative views (37%).</a:t>
            </a:r>
            <a:br>
              <a:rPr lang="en-US" dirty="0"/>
            </a:br>
            <a:r>
              <a:rPr lang="en-US" b="0" i="0" dirty="0">
                <a:solidFill>
                  <a:srgbClr val="000000"/>
                </a:solidFill>
                <a:effectLst/>
                <a:latin typeface="Times New Roman" panose="02020603050405020304" pitchFamily="18" charset="0"/>
              </a:rPr>
              <a:t>Consistent conservatives participate in politics at higher rates than most other ideological groups. Political engagement tends to be highest among the most consistent conservatives and liberals, the Pew Research survey found. Half of consistent conservatives, for example, said they had contacted an elected official within the past two years – the highest level of any of our five groups. (The corresponding figure for all Americans, by the way, was 28%.) Consistent conservatives also ranked high on other measurements of political engagement, such as donating money (26%), attending campaign events (24%) and volunteering on a campaign (12%).</a:t>
            </a:r>
          </a:p>
          <a:p>
            <a:pPr marL="0" indent="0">
              <a:buNone/>
            </a:pPr>
            <a:r>
              <a:rPr lang="en-US" b="1" i="0" dirty="0">
                <a:effectLst/>
                <a:latin typeface="Lato"/>
              </a:rPr>
              <a:t>(This chart is too complex since the labels are not available for all bars and there are no axis labels.)</a:t>
            </a:r>
            <a:endParaRPr lang="en-US" dirty="0"/>
          </a:p>
          <a:p>
            <a:pPr marL="0" indent="0">
              <a:buNone/>
            </a:pPr>
            <a:endParaRPr lang="en-US" dirty="0"/>
          </a:p>
        </p:txBody>
      </p:sp>
      <p:pic>
        <p:nvPicPr>
          <p:cNvPr id="5" name="Picture 4">
            <a:extLst>
              <a:ext uri="{FF2B5EF4-FFF2-40B4-BE49-F238E27FC236}">
                <a16:creationId xmlns:a16="http://schemas.microsoft.com/office/drawing/2014/main" id="{9F313079-8FB8-482B-9CAC-3609C41011AC}"/>
              </a:ext>
            </a:extLst>
          </p:cNvPr>
          <p:cNvPicPr>
            <a:picLocks noChangeAspect="1"/>
          </p:cNvPicPr>
          <p:nvPr/>
        </p:nvPicPr>
        <p:blipFill>
          <a:blip r:embed="rId2"/>
          <a:stretch>
            <a:fillRect/>
          </a:stretch>
        </p:blipFill>
        <p:spPr>
          <a:xfrm>
            <a:off x="838200" y="2204819"/>
            <a:ext cx="5991225" cy="4210050"/>
          </a:xfrm>
          <a:prstGeom prst="rect">
            <a:avLst/>
          </a:prstGeom>
        </p:spPr>
      </p:pic>
    </p:spTree>
    <p:extLst>
      <p:ext uri="{BB962C8B-B14F-4D97-AF65-F5344CB8AC3E}">
        <p14:creationId xmlns:p14="http://schemas.microsoft.com/office/powerpoint/2010/main" val="2022777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A979-8EFB-4233-8DBE-39FF62E6D169}"/>
              </a:ext>
            </a:extLst>
          </p:cNvPr>
          <p:cNvSpPr>
            <a:spLocks noGrp="1"/>
          </p:cNvSpPr>
          <p:nvPr>
            <p:ph type="title"/>
          </p:nvPr>
        </p:nvSpPr>
        <p:spPr/>
        <p:txBody>
          <a:bodyPr/>
          <a:lstStyle/>
          <a:p>
            <a:r>
              <a:rPr lang="en-IN" dirty="0"/>
              <a:t>Too Complex</a:t>
            </a:r>
            <a:endParaRPr lang="en-US" dirty="0"/>
          </a:p>
        </p:txBody>
      </p:sp>
      <p:sp>
        <p:nvSpPr>
          <p:cNvPr id="3" name="Content Placeholder 2">
            <a:extLst>
              <a:ext uri="{FF2B5EF4-FFF2-40B4-BE49-F238E27FC236}">
                <a16:creationId xmlns:a16="http://schemas.microsoft.com/office/drawing/2014/main" id="{397D3B65-F9C1-4C81-8457-122B8E4E7FD5}"/>
              </a:ext>
            </a:extLst>
          </p:cNvPr>
          <p:cNvSpPr>
            <a:spLocks noGrp="1"/>
          </p:cNvSpPr>
          <p:nvPr>
            <p:ph idx="1"/>
          </p:nvPr>
        </p:nvSpPr>
        <p:spPr>
          <a:xfrm>
            <a:off x="7029974" y="1825625"/>
            <a:ext cx="4323826" cy="4351338"/>
          </a:xfrm>
        </p:spPr>
        <p:txBody>
          <a:bodyPr>
            <a:normAutofit fontScale="55000" lnSpcReduction="20000"/>
          </a:bodyPr>
          <a:lstStyle/>
          <a:p>
            <a:pPr marL="0" indent="0">
              <a:buNone/>
            </a:pPr>
            <a:r>
              <a:rPr lang="en-US" b="0" i="0" dirty="0">
                <a:solidFill>
                  <a:srgbClr val="000000"/>
                </a:solidFill>
                <a:effectLst/>
                <a:latin typeface="Times New Roman" panose="02020603050405020304" pitchFamily="18" charset="0"/>
              </a:rPr>
              <a:t>Among the seven nations surveyed, Greeks and Italians express particularly negative views about immigration. Eight-in-ten or more in both countries want less immigration, as do majorities in France and the UK. Public opinion is more closely divided in Spain, Germany and Poland, between those who want fewer immigrants admitted to their countries and those who say current levels should stay about the same. However, there is very little desire for allowing more immigrants in any of these seven nations – the percentage who hold this view ranges from 14% in Germany to only 1% in Greece.</a:t>
            </a:r>
          </a:p>
          <a:p>
            <a:pPr marL="0" indent="0">
              <a:buNone/>
            </a:pPr>
            <a:r>
              <a:rPr lang="en-US" b="1" i="0" dirty="0">
                <a:effectLst/>
                <a:latin typeface="Lato"/>
              </a:rPr>
              <a:t>(too complex since this chart is a table as opposed to a graph.)</a:t>
            </a:r>
            <a:endParaRPr lang="en-US" dirty="0"/>
          </a:p>
          <a:p>
            <a:pPr marL="0" indent="0">
              <a:buNone/>
            </a:pPr>
            <a:endParaRPr lang="en-US" dirty="0"/>
          </a:p>
        </p:txBody>
      </p:sp>
      <p:pic>
        <p:nvPicPr>
          <p:cNvPr id="5" name="Picture 4">
            <a:extLst>
              <a:ext uri="{FF2B5EF4-FFF2-40B4-BE49-F238E27FC236}">
                <a16:creationId xmlns:a16="http://schemas.microsoft.com/office/drawing/2014/main" id="{4CBD55D6-973E-4602-B56C-6D6B48105003}"/>
              </a:ext>
            </a:extLst>
          </p:cNvPr>
          <p:cNvPicPr>
            <a:picLocks noChangeAspect="1"/>
          </p:cNvPicPr>
          <p:nvPr/>
        </p:nvPicPr>
        <p:blipFill>
          <a:blip r:embed="rId2"/>
          <a:stretch>
            <a:fillRect/>
          </a:stretch>
        </p:blipFill>
        <p:spPr>
          <a:xfrm>
            <a:off x="838200" y="2220242"/>
            <a:ext cx="3571875" cy="4162425"/>
          </a:xfrm>
          <a:prstGeom prst="rect">
            <a:avLst/>
          </a:prstGeom>
        </p:spPr>
      </p:pic>
    </p:spTree>
    <p:extLst>
      <p:ext uri="{BB962C8B-B14F-4D97-AF65-F5344CB8AC3E}">
        <p14:creationId xmlns:p14="http://schemas.microsoft.com/office/powerpoint/2010/main" val="61241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66B2-DB07-4E13-8F61-F44947CA38A7}"/>
              </a:ext>
            </a:extLst>
          </p:cNvPr>
          <p:cNvSpPr>
            <a:spLocks noGrp="1"/>
          </p:cNvSpPr>
          <p:nvPr>
            <p:ph type="title"/>
          </p:nvPr>
        </p:nvSpPr>
        <p:spPr/>
        <p:txBody>
          <a:bodyPr/>
          <a:lstStyle/>
          <a:p>
            <a:r>
              <a:rPr lang="en-IN" dirty="0"/>
              <a:t>Good</a:t>
            </a:r>
            <a:endParaRPr lang="en-US" dirty="0"/>
          </a:p>
        </p:txBody>
      </p:sp>
      <p:sp>
        <p:nvSpPr>
          <p:cNvPr id="3" name="Content Placeholder 2">
            <a:extLst>
              <a:ext uri="{FF2B5EF4-FFF2-40B4-BE49-F238E27FC236}">
                <a16:creationId xmlns:a16="http://schemas.microsoft.com/office/drawing/2014/main" id="{D73607D2-3E21-420B-B346-EE0EF0DA5C48}"/>
              </a:ext>
            </a:extLst>
          </p:cNvPr>
          <p:cNvSpPr>
            <a:spLocks noGrp="1"/>
          </p:cNvSpPr>
          <p:nvPr>
            <p:ph idx="1"/>
          </p:nvPr>
        </p:nvSpPr>
        <p:spPr>
          <a:xfrm>
            <a:off x="7214532" y="1825625"/>
            <a:ext cx="4139268" cy="4351338"/>
          </a:xfrm>
        </p:spPr>
        <p:txBody>
          <a:bodyPr>
            <a:normAutofit fontScale="92500" lnSpcReduction="20000"/>
          </a:bodyPr>
          <a:lstStyle/>
          <a:p>
            <a:pPr marL="0" indent="0">
              <a:buNone/>
            </a:pPr>
            <a:r>
              <a:rPr lang="en-US" b="0" i="0" dirty="0">
                <a:solidFill>
                  <a:srgbClr val="000000"/>
                </a:solidFill>
                <a:effectLst/>
                <a:latin typeface="Times New Roman" panose="02020603050405020304" pitchFamily="18" charset="0"/>
              </a:rPr>
              <a:t>About six-in-ten (58%) say food safety is a very big problem, and 54% say the same about health care. Roughly four-in-ten or fewer are troubled by people leaving for jobs in other countries (38%), traffic (33%) and electricity shortages (31%).</a:t>
            </a:r>
            <a:endParaRPr lang="en-US" dirty="0"/>
          </a:p>
        </p:txBody>
      </p:sp>
      <p:pic>
        <p:nvPicPr>
          <p:cNvPr id="5" name="Picture 4">
            <a:extLst>
              <a:ext uri="{FF2B5EF4-FFF2-40B4-BE49-F238E27FC236}">
                <a16:creationId xmlns:a16="http://schemas.microsoft.com/office/drawing/2014/main" id="{9CC963EA-5BC4-44BF-B6B7-BE0B52C60259}"/>
              </a:ext>
            </a:extLst>
          </p:cNvPr>
          <p:cNvPicPr>
            <a:picLocks noChangeAspect="1"/>
          </p:cNvPicPr>
          <p:nvPr/>
        </p:nvPicPr>
        <p:blipFill>
          <a:blip r:embed="rId2"/>
          <a:stretch>
            <a:fillRect/>
          </a:stretch>
        </p:blipFill>
        <p:spPr>
          <a:xfrm>
            <a:off x="838200" y="2111375"/>
            <a:ext cx="3495675" cy="4381500"/>
          </a:xfrm>
          <a:prstGeom prst="rect">
            <a:avLst/>
          </a:prstGeom>
        </p:spPr>
      </p:pic>
    </p:spTree>
    <p:extLst>
      <p:ext uri="{BB962C8B-B14F-4D97-AF65-F5344CB8AC3E}">
        <p14:creationId xmlns:p14="http://schemas.microsoft.com/office/powerpoint/2010/main" val="498364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66B2-DB07-4E13-8F61-F44947CA38A7}"/>
              </a:ext>
            </a:extLst>
          </p:cNvPr>
          <p:cNvSpPr>
            <a:spLocks noGrp="1"/>
          </p:cNvSpPr>
          <p:nvPr>
            <p:ph type="title"/>
          </p:nvPr>
        </p:nvSpPr>
        <p:spPr/>
        <p:txBody>
          <a:bodyPr/>
          <a:lstStyle/>
          <a:p>
            <a:r>
              <a:rPr lang="en-IN" dirty="0"/>
              <a:t>Good</a:t>
            </a:r>
            <a:endParaRPr lang="en-US" dirty="0"/>
          </a:p>
        </p:txBody>
      </p:sp>
      <p:sp>
        <p:nvSpPr>
          <p:cNvPr id="3" name="Content Placeholder 2">
            <a:extLst>
              <a:ext uri="{FF2B5EF4-FFF2-40B4-BE49-F238E27FC236}">
                <a16:creationId xmlns:a16="http://schemas.microsoft.com/office/drawing/2014/main" id="{D73607D2-3E21-420B-B346-EE0EF0DA5C48}"/>
              </a:ext>
            </a:extLst>
          </p:cNvPr>
          <p:cNvSpPr>
            <a:spLocks noGrp="1"/>
          </p:cNvSpPr>
          <p:nvPr>
            <p:ph idx="1"/>
          </p:nvPr>
        </p:nvSpPr>
        <p:spPr>
          <a:xfrm>
            <a:off x="7214532" y="1825625"/>
            <a:ext cx="4139268" cy="4351338"/>
          </a:xfrm>
        </p:spPr>
        <p:txBody>
          <a:bodyPr>
            <a:normAutofit fontScale="70000" lnSpcReduction="20000"/>
          </a:bodyPr>
          <a:lstStyle/>
          <a:p>
            <a:pPr marL="0" indent="0">
              <a:buNone/>
            </a:pPr>
            <a:r>
              <a:rPr lang="en-US" b="0" i="0" dirty="0">
                <a:solidFill>
                  <a:srgbClr val="000000"/>
                </a:solidFill>
                <a:effectLst/>
                <a:latin typeface="Times New Roman" panose="02020603050405020304" pitchFamily="18" charset="0"/>
              </a:rPr>
              <a:t>When it comes to attitudes about the size and scope of government, people who say the term libertarian describes them well (and who are able to correctly define the term) are somewhat more likely than the public overall to say government regulation of business does more harm than good (56% vs. 47%). However, about four-in-ten libertarians say that government regulation of business is necessary to protect the public interest (41%).</a:t>
            </a:r>
            <a:endParaRPr lang="en-US" dirty="0"/>
          </a:p>
        </p:txBody>
      </p:sp>
      <p:pic>
        <p:nvPicPr>
          <p:cNvPr id="6" name="Picture 5">
            <a:extLst>
              <a:ext uri="{FF2B5EF4-FFF2-40B4-BE49-F238E27FC236}">
                <a16:creationId xmlns:a16="http://schemas.microsoft.com/office/drawing/2014/main" id="{44361183-9B92-4883-92E5-C5972C026922}"/>
              </a:ext>
            </a:extLst>
          </p:cNvPr>
          <p:cNvPicPr>
            <a:picLocks noChangeAspect="1"/>
          </p:cNvPicPr>
          <p:nvPr/>
        </p:nvPicPr>
        <p:blipFill>
          <a:blip r:embed="rId2"/>
          <a:stretch>
            <a:fillRect/>
          </a:stretch>
        </p:blipFill>
        <p:spPr>
          <a:xfrm>
            <a:off x="838200" y="1906879"/>
            <a:ext cx="3457575" cy="4352925"/>
          </a:xfrm>
          <a:prstGeom prst="rect">
            <a:avLst/>
          </a:prstGeom>
        </p:spPr>
      </p:pic>
    </p:spTree>
    <p:extLst>
      <p:ext uri="{BB962C8B-B14F-4D97-AF65-F5344CB8AC3E}">
        <p14:creationId xmlns:p14="http://schemas.microsoft.com/office/powerpoint/2010/main" val="4139754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9EF65-1D3E-4DD0-9D99-8A9A91677712}"/>
              </a:ext>
            </a:extLst>
          </p:cNvPr>
          <p:cNvSpPr>
            <a:spLocks noGrp="1"/>
          </p:cNvSpPr>
          <p:nvPr>
            <p:ph type="title"/>
          </p:nvPr>
        </p:nvSpPr>
        <p:spPr/>
        <p:txBody>
          <a:bodyPr/>
          <a:lstStyle/>
          <a:p>
            <a:r>
              <a:rPr lang="en-IN" dirty="0"/>
              <a:t>Sample QA</a:t>
            </a:r>
            <a:endParaRPr lang="en-US" dirty="0"/>
          </a:p>
        </p:txBody>
      </p:sp>
      <p:sp>
        <p:nvSpPr>
          <p:cNvPr id="3" name="Content Placeholder 2">
            <a:extLst>
              <a:ext uri="{FF2B5EF4-FFF2-40B4-BE49-F238E27FC236}">
                <a16:creationId xmlns:a16="http://schemas.microsoft.com/office/drawing/2014/main" id="{0B8701DF-9705-4D7B-A2E2-11FF830B6516}"/>
              </a:ext>
            </a:extLst>
          </p:cNvPr>
          <p:cNvSpPr>
            <a:spLocks noGrp="1"/>
          </p:cNvSpPr>
          <p:nvPr>
            <p:ph idx="1"/>
          </p:nvPr>
        </p:nvSpPr>
        <p:spPr>
          <a:xfrm>
            <a:off x="7399090" y="1979801"/>
            <a:ext cx="3954710" cy="4197161"/>
          </a:xfrm>
        </p:spPr>
        <p:txBody>
          <a:bodyPr>
            <a:normAutofit fontScale="55000" lnSpcReduction="20000"/>
          </a:bodyPr>
          <a:lstStyle/>
          <a:p>
            <a:pPr marL="0" indent="0">
              <a:buNone/>
            </a:pPr>
            <a:r>
              <a:rPr lang="en-US" b="1" dirty="0"/>
              <a:t>Good Example:</a:t>
            </a:r>
            <a:endParaRPr lang="en-US" dirty="0"/>
          </a:p>
          <a:p>
            <a:pPr marL="0" indent="0">
              <a:buNone/>
            </a:pPr>
            <a:r>
              <a:rPr lang="en-US" dirty="0"/>
              <a:t>Question: How has social media affected teenage dating?</a:t>
            </a:r>
          </a:p>
          <a:p>
            <a:pPr marL="0" indent="0">
              <a:buNone/>
            </a:pPr>
            <a:r>
              <a:rPr lang="en-US" dirty="0"/>
              <a:t>Answer: When it comes to meeting romantic partners, most teens do this offline. Only 8% of teens say they have met a romantic partner online.</a:t>
            </a:r>
          </a:p>
          <a:p>
            <a:pPr marL="0" indent="0">
              <a:buNone/>
            </a:pPr>
            <a:r>
              <a:rPr lang="en-US" b="1" dirty="0"/>
              <a:t>Bad Example:</a:t>
            </a:r>
          </a:p>
          <a:p>
            <a:pPr marL="0" indent="0">
              <a:buNone/>
            </a:pPr>
            <a:r>
              <a:rPr lang="en-US" dirty="0"/>
              <a:t>Question: </a:t>
            </a:r>
            <a:r>
              <a:rPr lang="en-US" b="0" i="0" dirty="0">
                <a:effectLst/>
                <a:latin typeface="Lato"/>
              </a:rPr>
              <a:t>What percent of American teens prefer meeting online?</a:t>
            </a:r>
          </a:p>
          <a:p>
            <a:pPr marL="0" indent="0">
              <a:buNone/>
            </a:pPr>
            <a:r>
              <a:rPr lang="en-US" dirty="0"/>
              <a:t>Answer: </a:t>
            </a:r>
            <a:r>
              <a:rPr lang="en-US" b="0" i="0" dirty="0">
                <a:effectLst/>
                <a:latin typeface="Lato"/>
              </a:rPr>
              <a:t>In a study of 100,000 American teens, they found that 10% of teens have met a romantic partner online.</a:t>
            </a:r>
          </a:p>
          <a:p>
            <a:pPr marL="0" indent="0">
              <a:buNone/>
            </a:pPr>
            <a:r>
              <a:rPr lang="en-US" b="1" i="0" dirty="0">
                <a:effectLst/>
                <a:latin typeface="Lato"/>
              </a:rPr>
              <a:t>(Wrong since 100,000 American teens and 10% are not mentioned anywhere in the graph.)</a:t>
            </a:r>
            <a:endParaRPr lang="en-US" dirty="0"/>
          </a:p>
        </p:txBody>
      </p:sp>
      <p:pic>
        <p:nvPicPr>
          <p:cNvPr id="5" name="Picture 4">
            <a:extLst>
              <a:ext uri="{FF2B5EF4-FFF2-40B4-BE49-F238E27FC236}">
                <a16:creationId xmlns:a16="http://schemas.microsoft.com/office/drawing/2014/main" id="{F48ECB4D-6957-4356-8E99-3783D4EC3AAD}"/>
              </a:ext>
            </a:extLst>
          </p:cNvPr>
          <p:cNvPicPr>
            <a:picLocks noChangeAspect="1"/>
          </p:cNvPicPr>
          <p:nvPr/>
        </p:nvPicPr>
        <p:blipFill>
          <a:blip r:embed="rId2"/>
          <a:stretch>
            <a:fillRect/>
          </a:stretch>
        </p:blipFill>
        <p:spPr>
          <a:xfrm>
            <a:off x="838200" y="1825625"/>
            <a:ext cx="4263433" cy="4351339"/>
          </a:xfrm>
          <a:prstGeom prst="rect">
            <a:avLst/>
          </a:prstGeom>
        </p:spPr>
      </p:pic>
    </p:spTree>
    <p:extLst>
      <p:ext uri="{BB962C8B-B14F-4D97-AF65-F5344CB8AC3E}">
        <p14:creationId xmlns:p14="http://schemas.microsoft.com/office/powerpoint/2010/main" val="4293229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4A50-5F4D-41E2-8E7C-9B81789E6705}"/>
              </a:ext>
            </a:extLst>
          </p:cNvPr>
          <p:cNvSpPr>
            <a:spLocks noGrp="1"/>
          </p:cNvSpPr>
          <p:nvPr>
            <p:ph type="title"/>
          </p:nvPr>
        </p:nvSpPr>
        <p:spPr/>
        <p:txBody>
          <a:bodyPr/>
          <a:lstStyle/>
          <a:p>
            <a:r>
              <a:rPr lang="en-IN" dirty="0"/>
              <a:t>Sample QA</a:t>
            </a:r>
            <a:endParaRPr lang="en-US" dirty="0"/>
          </a:p>
        </p:txBody>
      </p:sp>
      <p:sp>
        <p:nvSpPr>
          <p:cNvPr id="3" name="Content Placeholder 2">
            <a:extLst>
              <a:ext uri="{FF2B5EF4-FFF2-40B4-BE49-F238E27FC236}">
                <a16:creationId xmlns:a16="http://schemas.microsoft.com/office/drawing/2014/main" id="{D97F7E72-DDA7-4C7D-A489-270D0059EAF7}"/>
              </a:ext>
            </a:extLst>
          </p:cNvPr>
          <p:cNvSpPr>
            <a:spLocks noGrp="1"/>
          </p:cNvSpPr>
          <p:nvPr>
            <p:ph idx="1"/>
          </p:nvPr>
        </p:nvSpPr>
        <p:spPr>
          <a:xfrm>
            <a:off x="7063530" y="1870745"/>
            <a:ext cx="4290270" cy="4306218"/>
          </a:xfrm>
        </p:spPr>
        <p:txBody>
          <a:bodyPr>
            <a:normAutofit fontScale="55000" lnSpcReduction="20000"/>
          </a:bodyPr>
          <a:lstStyle/>
          <a:p>
            <a:pPr marL="0" indent="0">
              <a:buNone/>
            </a:pPr>
            <a:r>
              <a:rPr lang="en-US" b="1" dirty="0"/>
              <a:t>Good Example:</a:t>
            </a:r>
          </a:p>
          <a:p>
            <a:pPr marL="0" indent="0">
              <a:buNone/>
            </a:pPr>
            <a:r>
              <a:rPr lang="en-US" dirty="0"/>
              <a:t>Question: What was the voters opinion about Trump ’s presidency ?</a:t>
            </a:r>
          </a:p>
          <a:p>
            <a:pPr marL="0" indent="0">
              <a:buNone/>
            </a:pPr>
            <a:r>
              <a:rPr lang="en-US" dirty="0"/>
              <a:t>Answer: Very few voters – just 9 % – say Trump is an average president ; 37 % say he is a good or great president ; and a much larger share ( 53 % ) say he is poor or terrible , including 42 % who think he is a terrible president . </a:t>
            </a:r>
          </a:p>
          <a:p>
            <a:pPr marL="0" indent="0">
              <a:buNone/>
            </a:pPr>
            <a:r>
              <a:rPr lang="en-US" b="1" dirty="0"/>
              <a:t>Bad Example:</a:t>
            </a:r>
          </a:p>
          <a:p>
            <a:pPr marL="0" indent="0">
              <a:buNone/>
            </a:pPr>
            <a:r>
              <a:rPr lang="en-US" dirty="0"/>
              <a:t>Question: </a:t>
            </a:r>
            <a:r>
              <a:rPr lang="en-US" b="0" i="0" dirty="0">
                <a:effectLst/>
                <a:latin typeface="Lato"/>
              </a:rPr>
              <a:t>How many voters say Trump is an average president ?</a:t>
            </a:r>
          </a:p>
          <a:p>
            <a:pPr marL="0" indent="0">
              <a:buNone/>
            </a:pPr>
            <a:r>
              <a:rPr lang="en-US" dirty="0">
                <a:latin typeface="Lato"/>
              </a:rPr>
              <a:t>Answer: 9%</a:t>
            </a:r>
          </a:p>
          <a:p>
            <a:pPr marL="0" indent="0">
              <a:buNone/>
            </a:pPr>
            <a:r>
              <a:rPr lang="en-US" b="1" i="0" dirty="0">
                <a:effectLst/>
                <a:latin typeface="Lato"/>
              </a:rPr>
              <a:t>(This is not a good example question because the answer is just a number as opposed to descriptive text.)</a:t>
            </a:r>
            <a:endParaRPr lang="en-US" b="1" dirty="0"/>
          </a:p>
        </p:txBody>
      </p:sp>
      <p:pic>
        <p:nvPicPr>
          <p:cNvPr id="5" name="Picture 4">
            <a:extLst>
              <a:ext uri="{FF2B5EF4-FFF2-40B4-BE49-F238E27FC236}">
                <a16:creationId xmlns:a16="http://schemas.microsoft.com/office/drawing/2014/main" id="{B3B99836-898E-4C4D-82AC-01FA74D9638D}"/>
              </a:ext>
            </a:extLst>
          </p:cNvPr>
          <p:cNvPicPr>
            <a:picLocks noChangeAspect="1"/>
          </p:cNvPicPr>
          <p:nvPr/>
        </p:nvPicPr>
        <p:blipFill>
          <a:blip r:embed="rId2"/>
          <a:stretch>
            <a:fillRect/>
          </a:stretch>
        </p:blipFill>
        <p:spPr>
          <a:xfrm>
            <a:off x="838200" y="2088893"/>
            <a:ext cx="6085892" cy="4088070"/>
          </a:xfrm>
          <a:prstGeom prst="rect">
            <a:avLst/>
          </a:prstGeom>
        </p:spPr>
      </p:pic>
    </p:spTree>
    <p:extLst>
      <p:ext uri="{BB962C8B-B14F-4D97-AF65-F5344CB8AC3E}">
        <p14:creationId xmlns:p14="http://schemas.microsoft.com/office/powerpoint/2010/main" val="56695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4A50-5F4D-41E2-8E7C-9B81789E6705}"/>
              </a:ext>
            </a:extLst>
          </p:cNvPr>
          <p:cNvSpPr>
            <a:spLocks noGrp="1"/>
          </p:cNvSpPr>
          <p:nvPr>
            <p:ph type="title"/>
          </p:nvPr>
        </p:nvSpPr>
        <p:spPr/>
        <p:txBody>
          <a:bodyPr/>
          <a:lstStyle/>
          <a:p>
            <a:r>
              <a:rPr lang="en-IN" dirty="0"/>
              <a:t>Sample QA</a:t>
            </a:r>
            <a:endParaRPr lang="en-US" dirty="0"/>
          </a:p>
        </p:txBody>
      </p:sp>
      <p:sp>
        <p:nvSpPr>
          <p:cNvPr id="3" name="Content Placeholder 2">
            <a:extLst>
              <a:ext uri="{FF2B5EF4-FFF2-40B4-BE49-F238E27FC236}">
                <a16:creationId xmlns:a16="http://schemas.microsoft.com/office/drawing/2014/main" id="{D97F7E72-DDA7-4C7D-A489-270D0059EAF7}"/>
              </a:ext>
            </a:extLst>
          </p:cNvPr>
          <p:cNvSpPr>
            <a:spLocks noGrp="1"/>
          </p:cNvSpPr>
          <p:nvPr>
            <p:ph idx="1"/>
          </p:nvPr>
        </p:nvSpPr>
        <p:spPr>
          <a:xfrm>
            <a:off x="7063530" y="1870745"/>
            <a:ext cx="4290270" cy="4306218"/>
          </a:xfrm>
        </p:spPr>
        <p:txBody>
          <a:bodyPr>
            <a:normAutofit fontScale="55000" lnSpcReduction="20000"/>
          </a:bodyPr>
          <a:lstStyle/>
          <a:p>
            <a:pPr marL="0" indent="0">
              <a:buNone/>
            </a:pPr>
            <a:r>
              <a:rPr lang="en-US" b="1" dirty="0"/>
              <a:t>Good Example:</a:t>
            </a:r>
            <a:endParaRPr lang="en-US" dirty="0"/>
          </a:p>
          <a:p>
            <a:pPr marL="0" indent="0">
              <a:buNone/>
            </a:pPr>
            <a:r>
              <a:rPr lang="en-US" dirty="0"/>
              <a:t>Question: What position do Americans hold on abortion?</a:t>
            </a:r>
          </a:p>
          <a:p>
            <a:pPr marL="0" indent="0">
              <a:buNone/>
            </a:pPr>
            <a:r>
              <a:rPr lang="en-US" dirty="0"/>
              <a:t>Answer: Though abortion is a divisive issue, more than half of U.S. adults take a non-absolutist position, saying that in most – but not all – cases, abortion should be legal (34%) or illegal (26%). Fewer take the position that in all cases abortion should be either legal (27%) or illegal (12%).</a:t>
            </a:r>
          </a:p>
          <a:p>
            <a:pPr marL="0" indent="0">
              <a:buNone/>
            </a:pPr>
            <a:r>
              <a:rPr lang="en-US" b="1" dirty="0"/>
              <a:t>Bad Example:</a:t>
            </a:r>
          </a:p>
          <a:p>
            <a:pPr marL="0" indent="0">
              <a:buNone/>
            </a:pPr>
            <a:r>
              <a:rPr lang="en-US" dirty="0"/>
              <a:t>Question: </a:t>
            </a:r>
            <a:r>
              <a:rPr lang="en-US" b="0" i="0" dirty="0">
                <a:effectLst/>
                <a:latin typeface="Lato"/>
              </a:rPr>
              <a:t>Do most Americans think abortion should be Legal?</a:t>
            </a:r>
          </a:p>
          <a:p>
            <a:pPr marL="0" indent="0">
              <a:buNone/>
            </a:pPr>
            <a:r>
              <a:rPr lang="en-US" dirty="0">
                <a:latin typeface="Lato"/>
              </a:rPr>
              <a:t>Answer: Yes</a:t>
            </a:r>
          </a:p>
          <a:p>
            <a:pPr marL="0" indent="0">
              <a:buNone/>
            </a:pPr>
            <a:r>
              <a:rPr lang="en-US" b="1" i="0" dirty="0">
                <a:effectLst/>
                <a:latin typeface="Lato"/>
              </a:rPr>
              <a:t>(This is not a good example question because the answer is just a single word as opposed to descriptive text.)</a:t>
            </a:r>
            <a:endParaRPr lang="en-US" dirty="0"/>
          </a:p>
          <a:p>
            <a:pPr marL="0" indent="0">
              <a:buNone/>
            </a:pPr>
            <a:endParaRPr lang="en-US" dirty="0"/>
          </a:p>
        </p:txBody>
      </p:sp>
      <p:pic>
        <p:nvPicPr>
          <p:cNvPr id="6" name="Picture 5">
            <a:extLst>
              <a:ext uri="{FF2B5EF4-FFF2-40B4-BE49-F238E27FC236}">
                <a16:creationId xmlns:a16="http://schemas.microsoft.com/office/drawing/2014/main" id="{39666EF5-DF50-42E5-BC26-D5D3EC98A3D1}"/>
              </a:ext>
            </a:extLst>
          </p:cNvPr>
          <p:cNvPicPr>
            <a:picLocks noChangeAspect="1"/>
          </p:cNvPicPr>
          <p:nvPr/>
        </p:nvPicPr>
        <p:blipFill>
          <a:blip r:embed="rId2"/>
          <a:stretch>
            <a:fillRect/>
          </a:stretch>
        </p:blipFill>
        <p:spPr>
          <a:xfrm>
            <a:off x="629038" y="2214104"/>
            <a:ext cx="6324600" cy="3619500"/>
          </a:xfrm>
          <a:prstGeom prst="rect">
            <a:avLst/>
          </a:prstGeom>
        </p:spPr>
      </p:pic>
    </p:spTree>
    <p:extLst>
      <p:ext uri="{BB962C8B-B14F-4D97-AF65-F5344CB8AC3E}">
        <p14:creationId xmlns:p14="http://schemas.microsoft.com/office/powerpoint/2010/main" val="661548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C3D6-159B-47EA-B45D-EC68347A42D5}"/>
              </a:ext>
            </a:extLst>
          </p:cNvPr>
          <p:cNvSpPr>
            <a:spLocks noGrp="1"/>
          </p:cNvSpPr>
          <p:nvPr>
            <p:ph type="title"/>
          </p:nvPr>
        </p:nvSpPr>
        <p:spPr/>
        <p:txBody>
          <a:bodyPr/>
          <a:lstStyle/>
          <a:p>
            <a:r>
              <a:rPr lang="en-IN" dirty="0"/>
              <a:t>Baselines</a:t>
            </a:r>
            <a:endParaRPr lang="en-US" dirty="0"/>
          </a:p>
        </p:txBody>
      </p:sp>
      <p:sp>
        <p:nvSpPr>
          <p:cNvPr id="3" name="Content Placeholder 2">
            <a:extLst>
              <a:ext uri="{FF2B5EF4-FFF2-40B4-BE49-F238E27FC236}">
                <a16:creationId xmlns:a16="http://schemas.microsoft.com/office/drawing/2014/main" id="{CCB6313F-5D4D-4B2A-960F-4F64346A7359}"/>
              </a:ext>
            </a:extLst>
          </p:cNvPr>
          <p:cNvSpPr>
            <a:spLocks noGrp="1"/>
          </p:cNvSpPr>
          <p:nvPr>
            <p:ph idx="1"/>
          </p:nvPr>
        </p:nvSpPr>
        <p:spPr/>
        <p:txBody>
          <a:bodyPr>
            <a:normAutofit/>
          </a:bodyPr>
          <a:lstStyle/>
          <a:p>
            <a:pPr rtl="0">
              <a:spcBef>
                <a:spcPts val="1200"/>
              </a:spcBef>
              <a:spcAft>
                <a:spcPts val="0"/>
              </a:spcAft>
            </a:pPr>
            <a:r>
              <a:rPr lang="en-US" sz="1800" b="1" i="0" u="none" strike="noStrike" dirty="0">
                <a:solidFill>
                  <a:srgbClr val="000000"/>
                </a:solidFill>
                <a:effectLst/>
                <a:latin typeface="Arial" panose="020B0604020202020204" pitchFamily="34" charset="0"/>
              </a:rPr>
              <a:t> Extractive :</a:t>
            </a:r>
            <a:endParaRPr lang="en-US" b="0" dirty="0">
              <a:effectLst/>
            </a:endParaRPr>
          </a:p>
          <a:p>
            <a:pPr lvl="1">
              <a:spcBef>
                <a:spcPts val="1200"/>
              </a:spcBef>
            </a:pPr>
            <a:r>
              <a:rPr lang="en-US" sz="1400" b="1" i="0" u="none" strike="noStrike" dirty="0">
                <a:solidFill>
                  <a:srgbClr val="000000"/>
                </a:solidFill>
                <a:effectLst/>
                <a:latin typeface="Arial" panose="020B0604020202020204" pitchFamily="34" charset="0"/>
              </a:rPr>
              <a:t>Electra-</a:t>
            </a:r>
            <a:r>
              <a:rPr lang="en-US" sz="1400" b="1" i="0" u="sng" strike="noStrike" dirty="0">
                <a:solidFill>
                  <a:srgbClr val="1155CC"/>
                </a:solidFill>
                <a:effectLst/>
                <a:latin typeface="Arial" panose="020B0604020202020204" pitchFamily="34" charset="0"/>
                <a:hlinkClick r:id="rId2"/>
              </a:rPr>
              <a:t>https://github.com/google-research/</a:t>
            </a:r>
            <a:r>
              <a:rPr lang="en-US" sz="1400" b="1" i="0" u="sng" strike="noStrike" dirty="0" err="1">
                <a:solidFill>
                  <a:srgbClr val="1155CC"/>
                </a:solidFill>
                <a:effectLst/>
                <a:latin typeface="Arial" panose="020B0604020202020204" pitchFamily="34" charset="0"/>
                <a:hlinkClick r:id="rId2"/>
              </a:rPr>
              <a:t>electra</a:t>
            </a:r>
            <a:endParaRPr lang="en-US" b="0" dirty="0">
              <a:effectLst/>
            </a:endParaRPr>
          </a:p>
          <a:p>
            <a:pPr lvl="1" fontAlgn="base">
              <a:spcBef>
                <a:spcPts val="1200"/>
              </a:spcBef>
            </a:pPr>
            <a:r>
              <a:rPr lang="en-US" sz="1400" b="1" i="0" u="none" strike="noStrike" dirty="0">
                <a:solidFill>
                  <a:srgbClr val="000000"/>
                </a:solidFill>
                <a:effectLst/>
                <a:latin typeface="Arial" panose="020B0604020202020204" pitchFamily="34" charset="0"/>
              </a:rPr>
              <a:t>contextual info allowed in extractive </a:t>
            </a:r>
            <a:r>
              <a:rPr lang="en-US" sz="1400" b="1" i="0" u="none" strike="noStrike" dirty="0" err="1">
                <a:solidFill>
                  <a:srgbClr val="000000"/>
                </a:solidFill>
                <a:effectLst/>
                <a:latin typeface="Arial" panose="020B0604020202020204" pitchFamily="34" charset="0"/>
              </a:rPr>
              <a:t>summarisation</a:t>
            </a:r>
            <a:endParaRPr lang="en-US" sz="1400" b="1" i="0" u="none" strike="noStrike" dirty="0">
              <a:solidFill>
                <a:srgbClr val="000000"/>
              </a:solidFill>
              <a:effectLst/>
              <a:latin typeface="Arial" panose="020B0604020202020204" pitchFamily="34" charset="0"/>
            </a:endParaRPr>
          </a:p>
          <a:p>
            <a:pPr lvl="1" fontAlgn="base">
              <a:spcBef>
                <a:spcPts val="0"/>
              </a:spcBef>
            </a:pPr>
            <a:r>
              <a:rPr lang="en-US" sz="1400" b="1" i="0" u="none" strike="noStrike" dirty="0">
                <a:solidFill>
                  <a:srgbClr val="000000"/>
                </a:solidFill>
                <a:effectLst/>
                <a:latin typeface="Arial" panose="020B0604020202020204" pitchFamily="34" charset="0"/>
              </a:rPr>
              <a:t>Model should know what to extract based on the question, and for contextual questions it should understand how the context is related</a:t>
            </a:r>
          </a:p>
          <a:p>
            <a:pPr lvl="1">
              <a:spcBef>
                <a:spcPts val="1200"/>
              </a:spcBef>
            </a:pPr>
            <a:r>
              <a:rPr lang="en-US" sz="1400" b="1" i="0" u="none" strike="noStrike" dirty="0" err="1">
                <a:solidFill>
                  <a:srgbClr val="000000"/>
                </a:solidFill>
                <a:effectLst/>
                <a:latin typeface="Arial" panose="020B0604020202020204" pitchFamily="34" charset="0"/>
              </a:rPr>
              <a:t>BertQA</a:t>
            </a:r>
            <a:endParaRPr lang="en-US" b="0" dirty="0">
              <a:effectLst/>
            </a:endParaRPr>
          </a:p>
          <a:p>
            <a:pPr rtl="0">
              <a:spcBef>
                <a:spcPts val="1200"/>
              </a:spcBef>
              <a:spcAft>
                <a:spcPts val="0"/>
              </a:spcAft>
            </a:pPr>
            <a:r>
              <a:rPr lang="en-US" sz="1800" b="1" i="0" u="none" strike="noStrike" dirty="0">
                <a:solidFill>
                  <a:srgbClr val="000000"/>
                </a:solidFill>
                <a:effectLst/>
                <a:latin typeface="Arial" panose="020B0604020202020204" pitchFamily="34" charset="0"/>
              </a:rPr>
              <a:t> Abstractive:</a:t>
            </a:r>
            <a:endParaRPr lang="en-US" b="0" dirty="0">
              <a:effectLst/>
            </a:endParaRPr>
          </a:p>
          <a:p>
            <a:pPr lvl="1">
              <a:spcBef>
                <a:spcPts val="1200"/>
              </a:spcBef>
            </a:pPr>
            <a:r>
              <a:rPr lang="en-US" sz="1400" b="1" i="0" u="none" strike="noStrike" dirty="0">
                <a:solidFill>
                  <a:srgbClr val="000000"/>
                </a:solidFill>
                <a:effectLst/>
                <a:latin typeface="Arial" panose="020B0604020202020204" pitchFamily="34" charset="0"/>
              </a:rPr>
              <a:t>BART</a:t>
            </a:r>
            <a:endParaRPr lang="en-US" b="0" dirty="0">
              <a:effectLst/>
            </a:endParaRPr>
          </a:p>
          <a:p>
            <a:pPr lvl="1">
              <a:spcBef>
                <a:spcPts val="1200"/>
              </a:spcBef>
            </a:pPr>
            <a:r>
              <a:rPr lang="en-US" sz="1400" b="1" i="0" u="none" strike="noStrike" dirty="0">
                <a:solidFill>
                  <a:srgbClr val="000000"/>
                </a:solidFill>
                <a:effectLst/>
                <a:latin typeface="Arial" panose="020B0604020202020204" pitchFamily="34" charset="0"/>
              </a:rPr>
              <a:t>T5</a:t>
            </a:r>
            <a:endParaRPr lang="en-US" b="0" dirty="0">
              <a:effectLst/>
            </a:endParaRPr>
          </a:p>
          <a:p>
            <a:pPr lvl="1">
              <a:spcBef>
                <a:spcPts val="1200"/>
              </a:spcBef>
            </a:pPr>
            <a:r>
              <a:rPr lang="en-US" sz="1400" b="1" i="0" u="none" strike="noStrike" dirty="0">
                <a:solidFill>
                  <a:srgbClr val="000000"/>
                </a:solidFill>
                <a:effectLst/>
                <a:latin typeface="Arial" panose="020B0604020202020204" pitchFamily="34" charset="0"/>
              </a:rPr>
              <a:t>Document Grounded Generation</a:t>
            </a:r>
            <a:br>
              <a:rPr lang="en-US" dirty="0"/>
            </a:br>
            <a:endParaRPr lang="en-US" dirty="0"/>
          </a:p>
        </p:txBody>
      </p:sp>
    </p:spTree>
    <p:extLst>
      <p:ext uri="{BB962C8B-B14F-4D97-AF65-F5344CB8AC3E}">
        <p14:creationId xmlns:p14="http://schemas.microsoft.com/office/powerpoint/2010/main" val="2378774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14C3-6CAA-4202-90F1-E07A6489F067}"/>
              </a:ext>
            </a:extLst>
          </p:cNvPr>
          <p:cNvSpPr>
            <a:spLocks noGrp="1"/>
          </p:cNvSpPr>
          <p:nvPr>
            <p:ph type="title"/>
          </p:nvPr>
        </p:nvSpPr>
        <p:spPr/>
        <p:txBody>
          <a:bodyPr/>
          <a:lstStyle/>
          <a:p>
            <a:r>
              <a:rPr lang="en-IN" dirty="0"/>
              <a:t>Annotation Process</a:t>
            </a:r>
            <a:endParaRPr lang="en-US" dirty="0"/>
          </a:p>
        </p:txBody>
      </p:sp>
      <p:sp>
        <p:nvSpPr>
          <p:cNvPr id="3" name="Content Placeholder 2">
            <a:extLst>
              <a:ext uri="{FF2B5EF4-FFF2-40B4-BE49-F238E27FC236}">
                <a16:creationId xmlns:a16="http://schemas.microsoft.com/office/drawing/2014/main" id="{A4063AA7-B10D-4B57-95F0-CA1040C824AD}"/>
              </a:ext>
            </a:extLst>
          </p:cNvPr>
          <p:cNvSpPr>
            <a:spLocks noGrp="1"/>
          </p:cNvSpPr>
          <p:nvPr>
            <p:ph idx="1"/>
          </p:nvPr>
        </p:nvSpPr>
        <p:spPr>
          <a:xfrm>
            <a:off x="838200" y="1825624"/>
            <a:ext cx="10515600" cy="4331895"/>
          </a:xfrm>
        </p:spPr>
        <p:txBody>
          <a:bodyPr>
            <a:normAutofit fontScale="40000" lnSpcReduction="20000"/>
          </a:bodyPr>
          <a:lstStyle/>
          <a:p>
            <a:r>
              <a:rPr lang="en-US" b="1" dirty="0"/>
              <a:t>Data Collection</a:t>
            </a:r>
          </a:p>
          <a:p>
            <a:pPr lvl="1"/>
            <a:r>
              <a:rPr lang="en-US" dirty="0"/>
              <a:t>dataset collection from pew</a:t>
            </a:r>
          </a:p>
          <a:p>
            <a:pPr lvl="1"/>
            <a:r>
              <a:rPr lang="en-US" dirty="0"/>
              <a:t>possibly collect from </a:t>
            </a:r>
            <a:r>
              <a:rPr lang="en-US" dirty="0" err="1"/>
              <a:t>owid</a:t>
            </a:r>
            <a:r>
              <a:rPr lang="en-US" dirty="0"/>
              <a:t>/</a:t>
            </a:r>
            <a:r>
              <a:rPr lang="en-US" dirty="0" err="1"/>
              <a:t>oecd</a:t>
            </a:r>
            <a:endParaRPr lang="en-US" dirty="0"/>
          </a:p>
          <a:p>
            <a:r>
              <a:rPr lang="en-US" b="1" dirty="0"/>
              <a:t>Chart Filtering</a:t>
            </a:r>
          </a:p>
          <a:p>
            <a:pPr lvl="1"/>
            <a:r>
              <a:rPr lang="en-US" dirty="0"/>
              <a:t>categorizing into 'too complex’, 'good’, 'cannot make open ended question’</a:t>
            </a:r>
          </a:p>
          <a:p>
            <a:r>
              <a:rPr lang="en-US" b="1" dirty="0"/>
              <a:t>Annotation Study</a:t>
            </a:r>
          </a:p>
          <a:p>
            <a:pPr lvl="1"/>
            <a:r>
              <a:rPr lang="en-US" dirty="0"/>
              <a:t>Collecting questions and answers for each chart/summary pair according to rules </a:t>
            </a:r>
          </a:p>
          <a:p>
            <a:r>
              <a:rPr lang="en-US" b="1" dirty="0"/>
              <a:t>question check</a:t>
            </a:r>
          </a:p>
          <a:p>
            <a:pPr lvl="1"/>
            <a:r>
              <a:rPr lang="en-US" dirty="0"/>
              <a:t>check if question is open ended</a:t>
            </a:r>
          </a:p>
          <a:p>
            <a:pPr lvl="1"/>
            <a:r>
              <a:rPr lang="en-US" dirty="0"/>
              <a:t>check coherency, grammar</a:t>
            </a:r>
          </a:p>
          <a:p>
            <a:r>
              <a:rPr lang="en-US" b="1" dirty="0"/>
              <a:t>Disagreement Resolution</a:t>
            </a:r>
          </a:p>
          <a:p>
            <a:pPr lvl="1"/>
            <a:r>
              <a:rPr lang="en-US" dirty="0"/>
              <a:t>if one version is wrong choose correct version</a:t>
            </a:r>
          </a:p>
          <a:p>
            <a:pPr lvl="1"/>
            <a:r>
              <a:rPr lang="en-US" dirty="0"/>
              <a:t>take longest answer to next step if same answers from both workers</a:t>
            </a:r>
          </a:p>
          <a:p>
            <a:pPr lvl="1"/>
            <a:r>
              <a:rPr lang="en-US" dirty="0"/>
              <a:t>check percentage of words in smaller answer that appear in longer answer, and if above a certain percentage, use the longer answer</a:t>
            </a:r>
          </a:p>
          <a:p>
            <a:pPr lvl="1"/>
            <a:r>
              <a:rPr lang="en-US" dirty="0"/>
              <a:t>if both are wrong select the answer yourself from the summary</a:t>
            </a:r>
          </a:p>
          <a:p>
            <a:r>
              <a:rPr lang="en-US" b="1" dirty="0"/>
              <a:t>Decontextualization</a:t>
            </a:r>
          </a:p>
          <a:p>
            <a:pPr lvl="1"/>
            <a:r>
              <a:rPr lang="en-US" dirty="0"/>
              <a:t>removing info that is irrelevant to the question.(for now include info that is not derivable but is relevant)</a:t>
            </a:r>
          </a:p>
          <a:p>
            <a:pPr lvl="1"/>
            <a:r>
              <a:rPr lang="en-US" dirty="0"/>
              <a:t>add text that makes the sentence coherent</a:t>
            </a:r>
          </a:p>
          <a:p>
            <a:r>
              <a:rPr lang="en-US" b="1" dirty="0"/>
              <a:t>Dataset Analysis</a:t>
            </a:r>
          </a:p>
          <a:p>
            <a:pPr lvl="1"/>
            <a:r>
              <a:rPr lang="en-US" dirty="0"/>
              <a:t>Chart Type Classification</a:t>
            </a:r>
          </a:p>
          <a:p>
            <a:pPr lvl="1"/>
            <a:r>
              <a:rPr lang="en-US" dirty="0"/>
              <a:t>Question Type Classification</a:t>
            </a:r>
          </a:p>
        </p:txBody>
      </p:sp>
    </p:spTree>
    <p:extLst>
      <p:ext uri="{BB962C8B-B14F-4D97-AF65-F5344CB8AC3E}">
        <p14:creationId xmlns:p14="http://schemas.microsoft.com/office/powerpoint/2010/main" val="3777801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C199-F5C4-B043-9FB8-2260986785AB}"/>
              </a:ext>
            </a:extLst>
          </p:cNvPr>
          <p:cNvSpPr>
            <a:spLocks noGrp="1"/>
          </p:cNvSpPr>
          <p:nvPr>
            <p:ph type="title"/>
          </p:nvPr>
        </p:nvSpPr>
        <p:spPr/>
        <p:txBody>
          <a:bodyPr>
            <a:normAutofit fontScale="90000"/>
          </a:bodyPr>
          <a:lstStyle/>
          <a:p>
            <a:r>
              <a:rPr lang="en-US" dirty="0"/>
              <a:t>How to Integrate Natural Language with Visualizations?</a:t>
            </a:r>
          </a:p>
        </p:txBody>
      </p:sp>
      <p:sp>
        <p:nvSpPr>
          <p:cNvPr id="3" name="Content Placeholder 2">
            <a:extLst>
              <a:ext uri="{FF2B5EF4-FFF2-40B4-BE49-F238E27FC236}">
                <a16:creationId xmlns:a16="http://schemas.microsoft.com/office/drawing/2014/main" id="{7917120F-5DDA-6C4E-B9E5-9435848B03E9}"/>
              </a:ext>
            </a:extLst>
          </p:cNvPr>
          <p:cNvSpPr>
            <a:spLocks noGrp="1"/>
          </p:cNvSpPr>
          <p:nvPr>
            <p:ph idx="1"/>
          </p:nvPr>
        </p:nvSpPr>
        <p:spPr/>
        <p:txBody>
          <a:bodyPr/>
          <a:lstStyle/>
          <a:p>
            <a:r>
              <a:rPr lang="en-US" dirty="0"/>
              <a:t>Natural Language as </a:t>
            </a:r>
            <a:r>
              <a:rPr lang="en-US" i="1" dirty="0"/>
              <a:t>input</a:t>
            </a:r>
          </a:p>
          <a:p>
            <a:pPr lvl="1"/>
            <a:r>
              <a:rPr lang="en-US" dirty="0"/>
              <a:t>A question about chart as input</a:t>
            </a:r>
          </a:p>
          <a:p>
            <a:endParaRPr lang="en-US" dirty="0"/>
          </a:p>
          <a:p>
            <a:r>
              <a:rPr lang="en-US" dirty="0"/>
              <a:t>Natural Language as </a:t>
            </a:r>
            <a:r>
              <a:rPr lang="en-US" i="1" dirty="0"/>
              <a:t>output</a:t>
            </a:r>
          </a:p>
          <a:p>
            <a:pPr lvl="1"/>
            <a:r>
              <a:rPr lang="en-US" dirty="0"/>
              <a:t>e.g. chart summaries</a:t>
            </a:r>
          </a:p>
          <a:p>
            <a:endParaRPr lang="en-US" dirty="0"/>
          </a:p>
        </p:txBody>
      </p:sp>
      <p:sp>
        <p:nvSpPr>
          <p:cNvPr id="4" name="Slide Number Placeholder 3">
            <a:extLst>
              <a:ext uri="{FF2B5EF4-FFF2-40B4-BE49-F238E27FC236}">
                <a16:creationId xmlns:a16="http://schemas.microsoft.com/office/drawing/2014/main" id="{9278FAE2-CB5A-A743-983B-037B35178859}"/>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96822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7F95-AC46-4985-B9BB-6D2180A1788B}"/>
              </a:ext>
            </a:extLst>
          </p:cNvPr>
          <p:cNvSpPr>
            <a:spLocks noGrp="1"/>
          </p:cNvSpPr>
          <p:nvPr>
            <p:ph type="title"/>
          </p:nvPr>
        </p:nvSpPr>
        <p:spPr/>
        <p:txBody>
          <a:bodyPr>
            <a:normAutofit fontScale="90000"/>
          </a:bodyPr>
          <a:lstStyle/>
          <a:p>
            <a:r>
              <a:rPr lang="en-US" b="1" i="0" dirty="0">
                <a:solidFill>
                  <a:srgbClr val="000000"/>
                </a:solidFill>
                <a:effectLst/>
                <a:latin typeface="Lato"/>
              </a:rPr>
              <a:t>Instructions</a:t>
            </a:r>
            <a:br>
              <a:rPr lang="en-US" b="1" i="0" dirty="0">
                <a:solidFill>
                  <a:srgbClr val="000000"/>
                </a:solidFill>
                <a:effectLst/>
                <a:latin typeface="Lato"/>
              </a:rPr>
            </a:br>
            <a:endParaRPr lang="en-US" dirty="0"/>
          </a:p>
        </p:txBody>
      </p:sp>
      <p:sp>
        <p:nvSpPr>
          <p:cNvPr id="3" name="Content Placeholder 2">
            <a:extLst>
              <a:ext uri="{FF2B5EF4-FFF2-40B4-BE49-F238E27FC236}">
                <a16:creationId xmlns:a16="http://schemas.microsoft.com/office/drawing/2014/main" id="{168B3332-D7E7-4962-8704-36122DF5F416}"/>
              </a:ext>
            </a:extLst>
          </p:cNvPr>
          <p:cNvSpPr>
            <a:spLocks noGrp="1"/>
          </p:cNvSpPr>
          <p:nvPr>
            <p:ph idx="1"/>
          </p:nvPr>
        </p:nvSpPr>
        <p:spPr/>
        <p:txBody>
          <a:bodyPr>
            <a:normAutofit fontScale="92500" lnSpcReduction="20000"/>
          </a:bodyPr>
          <a:lstStyle/>
          <a:p>
            <a:pPr algn="l"/>
            <a:r>
              <a:rPr lang="en-US" b="1" i="0">
                <a:solidFill>
                  <a:srgbClr val="000000"/>
                </a:solidFill>
                <a:effectLst/>
                <a:latin typeface="Lato"/>
              </a:rPr>
              <a:t>Answer selection </a:t>
            </a:r>
            <a:r>
              <a:rPr lang="en-US" b="1" i="0" dirty="0">
                <a:solidFill>
                  <a:srgbClr val="000000"/>
                </a:solidFill>
                <a:effectLst/>
                <a:latin typeface="Lato"/>
              </a:rPr>
              <a:t>criteria</a:t>
            </a:r>
          </a:p>
          <a:p>
            <a:pPr lvl="1"/>
            <a:r>
              <a:rPr lang="en-US" b="0" i="0" dirty="0">
                <a:solidFill>
                  <a:srgbClr val="000000"/>
                </a:solidFill>
                <a:effectLst/>
                <a:latin typeface="Lato"/>
              </a:rPr>
              <a:t>The answer should be at least one sentence long</a:t>
            </a:r>
          </a:p>
          <a:p>
            <a:pPr lvl="1"/>
            <a:r>
              <a:rPr lang="en-US" b="0" i="0" dirty="0">
                <a:solidFill>
                  <a:srgbClr val="000000"/>
                </a:solidFill>
                <a:effectLst/>
                <a:latin typeface="Lato"/>
              </a:rPr>
              <a:t>It should provide a descriptive answer to the question asked. For example, </a:t>
            </a:r>
            <a:r>
              <a:rPr lang="en-US" b="0" i="1" dirty="0">
                <a:solidFill>
                  <a:srgbClr val="000000"/>
                </a:solidFill>
                <a:effectLst/>
                <a:latin typeface="Lato"/>
              </a:rPr>
              <a:t>‘Describe the distribution of non-English speakers among immigrants of U.S?’</a:t>
            </a:r>
            <a:r>
              <a:rPr lang="en-US" b="0" i="0" dirty="0">
                <a:solidFill>
                  <a:srgbClr val="000000"/>
                </a:solidFill>
                <a:effectLst/>
                <a:latin typeface="Lato"/>
              </a:rPr>
              <a:t> requires a textual description whereas </a:t>
            </a:r>
            <a:r>
              <a:rPr lang="en-US" b="0" i="1" dirty="0">
                <a:solidFill>
                  <a:srgbClr val="000000"/>
                </a:solidFill>
                <a:effectLst/>
                <a:latin typeface="Lato"/>
              </a:rPr>
              <a:t>‘What percentage of immigrants speak Arabic?’</a:t>
            </a:r>
            <a:r>
              <a:rPr lang="en-US" b="0" i="0" dirty="0">
                <a:solidFill>
                  <a:srgbClr val="000000"/>
                </a:solidFill>
                <a:effectLst/>
                <a:latin typeface="Lato"/>
              </a:rPr>
              <a:t> requires just a number as an answer.</a:t>
            </a:r>
          </a:p>
          <a:p>
            <a:pPr lvl="1"/>
            <a:r>
              <a:rPr lang="en-US" b="0" i="0" dirty="0">
                <a:solidFill>
                  <a:srgbClr val="000000"/>
                </a:solidFill>
                <a:effectLst/>
                <a:latin typeface="Lato"/>
              </a:rPr>
              <a:t>The answer should not reference any knowledge outside the data represented in the chart.</a:t>
            </a:r>
          </a:p>
          <a:p>
            <a:pPr algn="l"/>
            <a:r>
              <a:rPr lang="en-US" b="1" i="0" dirty="0">
                <a:solidFill>
                  <a:srgbClr val="000000"/>
                </a:solidFill>
                <a:effectLst/>
                <a:latin typeface="Lato"/>
              </a:rPr>
              <a:t>Question creation criteria</a:t>
            </a:r>
          </a:p>
          <a:p>
            <a:pPr lvl="1"/>
            <a:r>
              <a:rPr lang="en-US" b="0" i="0" dirty="0">
                <a:solidFill>
                  <a:srgbClr val="000000"/>
                </a:solidFill>
                <a:effectLst/>
                <a:latin typeface="Lato"/>
              </a:rPr>
              <a:t>The question should be open ended and require a descriptive answer</a:t>
            </a:r>
          </a:p>
          <a:p>
            <a:pPr lvl="1"/>
            <a:r>
              <a:rPr lang="en-US" b="0" i="0" dirty="0">
                <a:solidFill>
                  <a:srgbClr val="000000"/>
                </a:solidFill>
                <a:effectLst/>
                <a:latin typeface="Lato"/>
              </a:rPr>
              <a:t>The descriptive answer of the chart should answer the question</a:t>
            </a:r>
          </a:p>
        </p:txBody>
      </p:sp>
    </p:spTree>
    <p:extLst>
      <p:ext uri="{BB962C8B-B14F-4D97-AF65-F5344CB8AC3E}">
        <p14:creationId xmlns:p14="http://schemas.microsoft.com/office/powerpoint/2010/main" val="250102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5B8FE-9700-AF4A-97A8-EBAFFDC9C699}"/>
              </a:ext>
            </a:extLst>
          </p:cNvPr>
          <p:cNvSpPr>
            <a:spLocks noGrp="1"/>
          </p:cNvSpPr>
          <p:nvPr>
            <p:ph type="title"/>
          </p:nvPr>
        </p:nvSpPr>
        <p:spPr>
          <a:xfrm>
            <a:off x="609600" y="152400"/>
            <a:ext cx="10972800" cy="1143000"/>
          </a:xfrm>
        </p:spPr>
        <p:txBody>
          <a:bodyPr>
            <a:normAutofit/>
          </a:bodyPr>
          <a:lstStyle/>
          <a:p>
            <a:r>
              <a:rPr lang="en-US" sz="4000" dirty="0"/>
              <a:t>Task 4: </a:t>
            </a:r>
            <a:r>
              <a:rPr lang="en-US" dirty="0"/>
              <a:t>Generating Visual Story</a:t>
            </a:r>
          </a:p>
        </p:txBody>
      </p:sp>
      <p:sp>
        <p:nvSpPr>
          <p:cNvPr id="4" name="Slide Number Placeholder 3">
            <a:extLst>
              <a:ext uri="{FF2B5EF4-FFF2-40B4-BE49-F238E27FC236}">
                <a16:creationId xmlns:a16="http://schemas.microsoft.com/office/drawing/2014/main" id="{F63D01E6-DC96-3C4D-92BF-E061E2909ADB}"/>
              </a:ext>
            </a:extLst>
          </p:cNvPr>
          <p:cNvSpPr>
            <a:spLocks noGrp="1"/>
          </p:cNvSpPr>
          <p:nvPr>
            <p:ph type="sldNum" sz="quarter" idx="12"/>
          </p:nvPr>
        </p:nvSpPr>
        <p:spPr/>
        <p:txBody>
          <a:bodyPr/>
          <a:lstStyle/>
          <a:p>
            <a:fld id="{B6F15528-21DE-4FAA-801E-634DDDAF4B2B}" type="slidenum">
              <a:rPr lang="en-US" smtClean="0"/>
              <a:pPr/>
              <a:t>31</a:t>
            </a:fld>
            <a:endParaRPr lang="en-US"/>
          </a:p>
        </p:txBody>
      </p:sp>
      <p:pic>
        <p:nvPicPr>
          <p:cNvPr id="1026" name="Picture 2" descr="Exemplar figure">
            <a:extLst>
              <a:ext uri="{FF2B5EF4-FFF2-40B4-BE49-F238E27FC236}">
                <a16:creationId xmlns:a16="http://schemas.microsoft.com/office/drawing/2014/main" id="{E9AB50EC-3C18-BD42-AF63-DBF06155F1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3006715"/>
            <a:ext cx="7570273" cy="26781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A9AED2A-CB99-1E41-87BE-BBDEEB697922}"/>
              </a:ext>
            </a:extLst>
          </p:cNvPr>
          <p:cNvSpPr/>
          <p:nvPr/>
        </p:nvSpPr>
        <p:spPr>
          <a:xfrm>
            <a:off x="533400" y="6428491"/>
            <a:ext cx="7239000"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a:t>
            </a:r>
            <a:r>
              <a:rPr lang="en-US" dirty="0" err="1"/>
              <a:t>OufOfRXtGzk&amp;feature</a:t>
            </a:r>
            <a:r>
              <a:rPr lang="en-US" dirty="0"/>
              <a:t>=</a:t>
            </a:r>
            <a:r>
              <a:rPr lang="en-US" dirty="0" err="1"/>
              <a:t>emb_logo</a:t>
            </a:r>
            <a:endParaRPr lang="en-US" dirty="0"/>
          </a:p>
        </p:txBody>
      </p:sp>
      <p:sp>
        <p:nvSpPr>
          <p:cNvPr id="6" name="Rectangle 5">
            <a:extLst>
              <a:ext uri="{FF2B5EF4-FFF2-40B4-BE49-F238E27FC236}">
                <a16:creationId xmlns:a16="http://schemas.microsoft.com/office/drawing/2014/main" id="{F5F06FDE-44DE-E04E-8786-8E7B2F948188}"/>
              </a:ext>
            </a:extLst>
          </p:cNvPr>
          <p:cNvSpPr/>
          <p:nvPr/>
        </p:nvSpPr>
        <p:spPr>
          <a:xfrm>
            <a:off x="594815" y="6197287"/>
            <a:ext cx="1831335" cy="369332"/>
          </a:xfrm>
          <a:prstGeom prst="rect">
            <a:avLst/>
          </a:prstGeom>
        </p:spPr>
        <p:txBody>
          <a:bodyPr wrap="none">
            <a:spAutoFit/>
          </a:bodyPr>
          <a:lstStyle/>
          <a:p>
            <a:r>
              <a:rPr lang="en-US" dirty="0"/>
              <a:t>Shi et al, Vis 2020</a:t>
            </a:r>
          </a:p>
        </p:txBody>
      </p:sp>
      <p:pic>
        <p:nvPicPr>
          <p:cNvPr id="8" name="Picture 7">
            <a:extLst>
              <a:ext uri="{FF2B5EF4-FFF2-40B4-BE49-F238E27FC236}">
                <a16:creationId xmlns:a16="http://schemas.microsoft.com/office/drawing/2014/main" id="{64358A13-1084-784E-A556-4B354A3411FE}"/>
              </a:ext>
            </a:extLst>
          </p:cNvPr>
          <p:cNvPicPr>
            <a:picLocks noChangeAspect="1"/>
          </p:cNvPicPr>
          <p:nvPr/>
        </p:nvPicPr>
        <p:blipFill>
          <a:blip r:embed="rId3"/>
          <a:stretch>
            <a:fillRect/>
          </a:stretch>
        </p:blipFill>
        <p:spPr>
          <a:xfrm>
            <a:off x="4360792" y="1790991"/>
            <a:ext cx="443627" cy="443627"/>
          </a:xfrm>
          <a:prstGeom prst="rect">
            <a:avLst/>
          </a:prstGeom>
        </p:spPr>
      </p:pic>
      <p:pic>
        <p:nvPicPr>
          <p:cNvPr id="9" name="Picture 2" descr="Chart | H5P">
            <a:extLst>
              <a:ext uri="{FF2B5EF4-FFF2-40B4-BE49-F238E27FC236}">
                <a16:creationId xmlns:a16="http://schemas.microsoft.com/office/drawing/2014/main" id="{DEFE336B-E10B-904A-B3A4-8B2ACAB05D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5894" y="1978214"/>
            <a:ext cx="947944" cy="7109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Bar chart Icon | Free SVG / PNG, Premium Animated GIF / APNG Customizable  Icons · Loading.io">
            <a:extLst>
              <a:ext uri="{FF2B5EF4-FFF2-40B4-BE49-F238E27FC236}">
                <a16:creationId xmlns:a16="http://schemas.microsoft.com/office/drawing/2014/main" id="{D68AB580-AEC4-7749-A195-9C62A6BF4C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1730" y="1869267"/>
            <a:ext cx="621875" cy="6218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6CF475D-1FC1-C94A-9BD4-9241B01454E4}"/>
              </a:ext>
            </a:extLst>
          </p:cNvPr>
          <p:cNvPicPr>
            <a:picLocks noChangeAspect="1"/>
          </p:cNvPicPr>
          <p:nvPr/>
        </p:nvPicPr>
        <p:blipFill>
          <a:blip r:embed="rId3"/>
          <a:stretch>
            <a:fillRect/>
          </a:stretch>
        </p:blipFill>
        <p:spPr>
          <a:xfrm>
            <a:off x="5611341" y="1647454"/>
            <a:ext cx="443627" cy="443627"/>
          </a:xfrm>
          <a:prstGeom prst="rect">
            <a:avLst/>
          </a:prstGeom>
        </p:spPr>
      </p:pic>
      <p:pic>
        <p:nvPicPr>
          <p:cNvPr id="12" name="Picture 10" descr="Line chart icon flat Royalty Free Vector Image">
            <a:extLst>
              <a:ext uri="{FF2B5EF4-FFF2-40B4-BE49-F238E27FC236}">
                <a16:creationId xmlns:a16="http://schemas.microsoft.com/office/drawing/2014/main" id="{3F71C770-9A86-AC4B-B7D1-B8376A13E1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921" b="24554"/>
          <a:stretch/>
        </p:blipFill>
        <p:spPr bwMode="auto">
          <a:xfrm>
            <a:off x="7166099" y="1808786"/>
            <a:ext cx="879110" cy="752498"/>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a:extLst>
              <a:ext uri="{FF2B5EF4-FFF2-40B4-BE49-F238E27FC236}">
                <a16:creationId xmlns:a16="http://schemas.microsoft.com/office/drawing/2014/main" id="{CB1C5B26-A2FA-6044-8F6E-2B86EC1A3AD2}"/>
              </a:ext>
            </a:extLst>
          </p:cNvPr>
          <p:cNvSpPr/>
          <p:nvPr/>
        </p:nvSpPr>
        <p:spPr>
          <a:xfrm>
            <a:off x="5221085" y="1970897"/>
            <a:ext cx="355478" cy="17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B97CBF1-63A0-794E-AC4C-B89F00C2F87B}"/>
              </a:ext>
            </a:extLst>
          </p:cNvPr>
          <p:cNvSpPr/>
          <p:nvPr/>
        </p:nvSpPr>
        <p:spPr>
          <a:xfrm>
            <a:off x="6440285" y="1904931"/>
            <a:ext cx="355478" cy="17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B2B652A-D383-064E-BDCC-BCFD778717ED}"/>
              </a:ext>
            </a:extLst>
          </p:cNvPr>
          <p:cNvPicPr>
            <a:picLocks noChangeAspect="1"/>
          </p:cNvPicPr>
          <p:nvPr/>
        </p:nvPicPr>
        <p:blipFill>
          <a:blip r:embed="rId3"/>
          <a:stretch>
            <a:fillRect/>
          </a:stretch>
        </p:blipFill>
        <p:spPr>
          <a:xfrm>
            <a:off x="6899344" y="1772958"/>
            <a:ext cx="443627" cy="443627"/>
          </a:xfrm>
          <a:prstGeom prst="rect">
            <a:avLst/>
          </a:prstGeom>
        </p:spPr>
      </p:pic>
      <p:sp>
        <p:nvSpPr>
          <p:cNvPr id="16" name="Right Arrow 15">
            <a:extLst>
              <a:ext uri="{FF2B5EF4-FFF2-40B4-BE49-F238E27FC236}">
                <a16:creationId xmlns:a16="http://schemas.microsoft.com/office/drawing/2014/main" id="{4CD57F07-F80C-F443-85E2-62398DE85C22}"/>
              </a:ext>
            </a:extLst>
          </p:cNvPr>
          <p:cNvSpPr/>
          <p:nvPr/>
        </p:nvSpPr>
        <p:spPr>
          <a:xfrm>
            <a:off x="3503462" y="1892170"/>
            <a:ext cx="69272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6" descr="Csv - Free interface icons">
            <a:extLst>
              <a:ext uri="{FF2B5EF4-FFF2-40B4-BE49-F238E27FC236}">
                <a16:creationId xmlns:a16="http://schemas.microsoft.com/office/drawing/2014/main" id="{6A83B8D7-4FFD-074B-801A-F56A414CE45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9400" y="1670773"/>
            <a:ext cx="684062" cy="68406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BE0941CF-51EE-8140-A5A0-12B5E4619B26}"/>
              </a:ext>
            </a:extLst>
          </p:cNvPr>
          <p:cNvSpPr/>
          <p:nvPr/>
        </p:nvSpPr>
        <p:spPr>
          <a:xfrm>
            <a:off x="4268645" y="1213001"/>
            <a:ext cx="3733907" cy="369332"/>
          </a:xfrm>
          <a:prstGeom prst="rect">
            <a:avLst/>
          </a:prstGeom>
        </p:spPr>
        <p:txBody>
          <a:bodyPr wrap="none">
            <a:spAutoFit/>
          </a:bodyPr>
          <a:lstStyle/>
          <a:p>
            <a:r>
              <a:rPr lang="en-US" b="1" dirty="0"/>
              <a:t>Visual story (</a:t>
            </a:r>
            <a:r>
              <a:rPr lang="en-US" dirty="0"/>
              <a:t>a sequence of Text +Vis.)</a:t>
            </a:r>
            <a:endParaRPr lang="en-US" b="1" dirty="0"/>
          </a:p>
        </p:txBody>
      </p:sp>
      <p:sp>
        <p:nvSpPr>
          <p:cNvPr id="7" name="TextBox 6">
            <a:extLst>
              <a:ext uri="{FF2B5EF4-FFF2-40B4-BE49-F238E27FC236}">
                <a16:creationId xmlns:a16="http://schemas.microsoft.com/office/drawing/2014/main" id="{A1DC2AA0-8DEF-1A43-8DCD-9DCE9ECD16FF}"/>
              </a:ext>
            </a:extLst>
          </p:cNvPr>
          <p:cNvSpPr txBox="1"/>
          <p:nvPr/>
        </p:nvSpPr>
        <p:spPr>
          <a:xfrm>
            <a:off x="8915400" y="2895600"/>
            <a:ext cx="3048000" cy="1200329"/>
          </a:xfrm>
          <a:prstGeom prst="rect">
            <a:avLst/>
          </a:prstGeom>
          <a:noFill/>
        </p:spPr>
        <p:txBody>
          <a:bodyPr wrap="square" rtlCol="0">
            <a:spAutoFit/>
          </a:bodyPr>
          <a:lstStyle/>
          <a:p>
            <a:r>
              <a:rPr lang="en-US" dirty="0"/>
              <a:t>No training data</a:t>
            </a:r>
          </a:p>
          <a:p>
            <a:r>
              <a:rPr lang="en-US" dirty="0"/>
              <a:t>Room for learning discourse/narrative structure</a:t>
            </a:r>
          </a:p>
          <a:p>
            <a:endParaRPr lang="en-US" dirty="0"/>
          </a:p>
        </p:txBody>
      </p:sp>
      <p:sp>
        <p:nvSpPr>
          <p:cNvPr id="21" name="Rectangle 20">
            <a:extLst>
              <a:ext uri="{FF2B5EF4-FFF2-40B4-BE49-F238E27FC236}">
                <a16:creationId xmlns:a16="http://schemas.microsoft.com/office/drawing/2014/main" id="{926C886E-BB5B-D24C-9C21-1B52B0175930}"/>
              </a:ext>
            </a:extLst>
          </p:cNvPr>
          <p:cNvSpPr/>
          <p:nvPr/>
        </p:nvSpPr>
        <p:spPr>
          <a:xfrm>
            <a:off x="624672" y="1735755"/>
            <a:ext cx="2274469" cy="461665"/>
          </a:xfrm>
          <a:prstGeom prst="rect">
            <a:avLst/>
          </a:prstGeom>
        </p:spPr>
        <p:txBody>
          <a:bodyPr wrap="none">
            <a:spAutoFit/>
          </a:bodyPr>
          <a:lstStyle/>
          <a:p>
            <a:r>
              <a:rPr lang="en-US" sz="2400" b="1" dirty="0"/>
              <a:t>Question</a:t>
            </a:r>
            <a:r>
              <a:rPr lang="en-US" b="1" dirty="0"/>
              <a:t>    and/or</a:t>
            </a:r>
          </a:p>
        </p:txBody>
      </p:sp>
    </p:spTree>
    <p:extLst>
      <p:ext uri="{BB962C8B-B14F-4D97-AF65-F5344CB8AC3E}">
        <p14:creationId xmlns:p14="http://schemas.microsoft.com/office/powerpoint/2010/main" val="3689312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2163-C84C-2443-AF37-3087D3056966}"/>
              </a:ext>
            </a:extLst>
          </p:cNvPr>
          <p:cNvSpPr>
            <a:spLocks noGrp="1"/>
          </p:cNvSpPr>
          <p:nvPr>
            <p:ph type="title"/>
          </p:nvPr>
        </p:nvSpPr>
        <p:spPr/>
        <p:txBody>
          <a:bodyPr>
            <a:normAutofit/>
          </a:bodyPr>
          <a:lstStyle/>
          <a:p>
            <a:r>
              <a:rPr lang="en-US" dirty="0"/>
              <a:t>Low-level Tasks for Supporting Downstream Tasks</a:t>
            </a:r>
          </a:p>
        </p:txBody>
      </p:sp>
      <p:sp>
        <p:nvSpPr>
          <p:cNvPr id="3" name="Content Placeholder 2">
            <a:extLst>
              <a:ext uri="{FF2B5EF4-FFF2-40B4-BE49-F238E27FC236}">
                <a16:creationId xmlns:a16="http://schemas.microsoft.com/office/drawing/2014/main" id="{8CBC5565-9872-AE41-87CA-D605B8AF2C7D}"/>
              </a:ext>
            </a:extLst>
          </p:cNvPr>
          <p:cNvSpPr>
            <a:spLocks noGrp="1"/>
          </p:cNvSpPr>
          <p:nvPr>
            <p:ph idx="1"/>
          </p:nvPr>
        </p:nvSpPr>
        <p:spPr/>
        <p:txBody>
          <a:bodyPr/>
          <a:lstStyle/>
          <a:p>
            <a:r>
              <a:rPr lang="en-US" b="1" dirty="0"/>
              <a:t>Task 1: </a:t>
            </a:r>
            <a:r>
              <a:rPr lang="en-US" dirty="0"/>
              <a:t>Recover data and visual encodings</a:t>
            </a:r>
          </a:p>
          <a:p>
            <a:pPr lvl="1"/>
            <a:r>
              <a:rPr lang="en-US" dirty="0"/>
              <a:t>Often charts are in image format</a:t>
            </a:r>
          </a:p>
          <a:p>
            <a:pPr lvl="1"/>
            <a:r>
              <a:rPr lang="en-US" dirty="0"/>
              <a:t>Extracting data and visual encodings (how data maps to graphical marks of a chart) can improve tasks drastically</a:t>
            </a:r>
          </a:p>
          <a:p>
            <a:r>
              <a:rPr lang="en-US" b="1" dirty="0"/>
              <a:t>Task 2:</a:t>
            </a:r>
            <a:r>
              <a:rPr lang="en-US" dirty="0"/>
              <a:t> Second order representation</a:t>
            </a:r>
          </a:p>
          <a:p>
            <a:pPr lvl="1"/>
            <a:r>
              <a:rPr lang="en-US" dirty="0"/>
              <a:t>Often downstream tasks involve arithmetic and logical operations</a:t>
            </a:r>
          </a:p>
          <a:p>
            <a:pPr lvl="1"/>
            <a:r>
              <a:rPr lang="en-US" dirty="0"/>
              <a:t>Representing logical and arithmetic relationships between data items can be helpful solving such tasks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1CD74610-DDA9-314A-B335-F6171DAC42B4}"/>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2942826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6FDBC-A6C2-4F7E-A23F-EF3D9920D961}"/>
              </a:ext>
            </a:extLst>
          </p:cNvPr>
          <p:cNvSpPr>
            <a:spLocks noGrp="1"/>
          </p:cNvSpPr>
          <p:nvPr>
            <p:ph type="title"/>
          </p:nvPr>
        </p:nvSpPr>
        <p:spPr/>
        <p:txBody>
          <a:bodyPr/>
          <a:lstStyle/>
          <a:p>
            <a:r>
              <a:rPr lang="en-US" dirty="0"/>
              <a:t>Task 1: Recover Data and Visual Encodings</a:t>
            </a:r>
            <a:endParaRPr lang="en-CA" dirty="0"/>
          </a:p>
        </p:txBody>
      </p:sp>
      <p:sp>
        <p:nvSpPr>
          <p:cNvPr id="3" name="Content Placeholder 2">
            <a:extLst>
              <a:ext uri="{FF2B5EF4-FFF2-40B4-BE49-F238E27FC236}">
                <a16:creationId xmlns:a16="http://schemas.microsoft.com/office/drawing/2014/main" id="{EA40BCFF-8242-4F7E-B9DF-CA14B4411DBF}"/>
              </a:ext>
            </a:extLst>
          </p:cNvPr>
          <p:cNvSpPr>
            <a:spLocks noGrp="1"/>
          </p:cNvSpPr>
          <p:nvPr>
            <p:ph idx="1"/>
          </p:nvPr>
        </p:nvSpPr>
        <p:spPr/>
        <p:txBody>
          <a:bodyPr>
            <a:normAutofit fontScale="92500" lnSpcReduction="10000"/>
          </a:bodyPr>
          <a:lstStyle/>
          <a:p>
            <a:r>
              <a:rPr lang="en-US" dirty="0"/>
              <a:t>Computer Vision task in which the model predicts the underlying data table given a chart image in bitmap format.</a:t>
            </a:r>
          </a:p>
          <a:p>
            <a:r>
              <a:rPr lang="en-US" dirty="0"/>
              <a:t>Existing methods:</a:t>
            </a:r>
          </a:p>
          <a:p>
            <a:pPr lvl="1" indent="-342900">
              <a:buFont typeface="+mj-lt"/>
              <a:buAutoNum type="arabicParenR"/>
            </a:pPr>
            <a:r>
              <a:rPr lang="en-US" dirty="0"/>
              <a:t>Visualizing for the non-visual</a:t>
            </a:r>
          </a:p>
          <a:p>
            <a:pPr marL="1200150" lvl="2" indent="-342900">
              <a:buFont typeface="+mj-lt"/>
              <a:buAutoNum type="arabicParenR"/>
            </a:pPr>
            <a:r>
              <a:rPr lang="en-US" dirty="0"/>
              <a:t>Low Accuracy mainly due to using object detection methods (predicts a bounding box)</a:t>
            </a:r>
          </a:p>
          <a:p>
            <a:pPr marL="1200150" lvl="2" indent="-342900">
              <a:buFont typeface="+mj-lt"/>
              <a:buAutoNum type="arabicParenR"/>
            </a:pPr>
            <a:r>
              <a:rPr lang="en-US" dirty="0"/>
              <a:t>Doesn’t generalize well to real-world data</a:t>
            </a:r>
          </a:p>
          <a:p>
            <a:pPr lvl="1" indent="-342900">
              <a:buFont typeface="+mj-lt"/>
              <a:buAutoNum type="arabicParenR"/>
            </a:pPr>
            <a:r>
              <a:rPr lang="en-US" dirty="0" err="1"/>
              <a:t>ChartOCR</a:t>
            </a:r>
            <a:endParaRPr lang="en-US" dirty="0"/>
          </a:p>
          <a:p>
            <a:pPr marL="1200150" lvl="2" indent="-342900">
              <a:buFont typeface="+mj-lt"/>
              <a:buAutoNum type="arabicParenR"/>
            </a:pPr>
            <a:r>
              <a:rPr lang="en-US" dirty="0"/>
              <a:t>Very accurate predictions due to relying on key-point detection network.</a:t>
            </a:r>
          </a:p>
          <a:p>
            <a:pPr marL="1200150" lvl="2" indent="-342900">
              <a:buFont typeface="+mj-lt"/>
              <a:buAutoNum type="arabicParenR"/>
            </a:pPr>
            <a:r>
              <a:rPr lang="en-US" dirty="0"/>
              <a:t>SOTA on Real-world data</a:t>
            </a:r>
          </a:p>
          <a:p>
            <a:pPr marL="1200150" lvl="2" indent="-342900">
              <a:buFont typeface="+mj-lt"/>
              <a:buAutoNum type="arabicParenR"/>
            </a:pPr>
            <a:r>
              <a:rPr lang="en-US" dirty="0"/>
              <a:t>Doesn’t construct the full data table (no column or row names)</a:t>
            </a:r>
          </a:p>
          <a:p>
            <a:pPr marL="0" indent="0">
              <a:buNone/>
            </a:pPr>
            <a:endParaRPr lang="en-US" dirty="0"/>
          </a:p>
        </p:txBody>
      </p:sp>
      <p:sp>
        <p:nvSpPr>
          <p:cNvPr id="4" name="Slide Number Placeholder 3">
            <a:extLst>
              <a:ext uri="{FF2B5EF4-FFF2-40B4-BE49-F238E27FC236}">
                <a16:creationId xmlns:a16="http://schemas.microsoft.com/office/drawing/2014/main" id="{FE552A48-39AC-4E37-864A-EE4D2D04781D}"/>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5" name="TextBox 4">
            <a:extLst>
              <a:ext uri="{FF2B5EF4-FFF2-40B4-BE49-F238E27FC236}">
                <a16:creationId xmlns:a16="http://schemas.microsoft.com/office/drawing/2014/main" id="{CC17A54A-96AB-4A64-BA9F-A2DB82B6DB35}"/>
              </a:ext>
            </a:extLst>
          </p:cNvPr>
          <p:cNvSpPr txBox="1"/>
          <p:nvPr/>
        </p:nvSpPr>
        <p:spPr>
          <a:xfrm>
            <a:off x="-5562600" y="3419475"/>
            <a:ext cx="5576142" cy="1600438"/>
          </a:xfrm>
          <a:prstGeom prst="rect">
            <a:avLst/>
          </a:prstGeom>
          <a:noFill/>
        </p:spPr>
        <p:txBody>
          <a:bodyPr wrap="none" rtlCol="0">
            <a:spAutoFit/>
          </a:bodyPr>
          <a:lstStyle/>
          <a:p>
            <a:r>
              <a:rPr lang="en-US" sz="1400" dirty="0">
                <a:solidFill>
                  <a:srgbClr val="FF0000"/>
                </a:solidFill>
              </a:rPr>
              <a:t>@Ahmed: Please add </a:t>
            </a:r>
          </a:p>
          <a:p>
            <a:r>
              <a:rPr lang="en-US" sz="1400" dirty="0">
                <a:solidFill>
                  <a:srgbClr val="FF0000"/>
                </a:solidFill>
              </a:rPr>
              <a:t>	- existing methods and their limitations</a:t>
            </a:r>
          </a:p>
          <a:p>
            <a:r>
              <a:rPr lang="en-US" sz="1400" dirty="0">
                <a:solidFill>
                  <a:srgbClr val="FF0000"/>
                </a:solidFill>
              </a:rPr>
              <a:t>	- list of datasets</a:t>
            </a:r>
          </a:p>
          <a:p>
            <a:r>
              <a:rPr lang="en-US" sz="1400" dirty="0">
                <a:solidFill>
                  <a:srgbClr val="FF0000"/>
                </a:solidFill>
              </a:rPr>
              <a:t>	- what are the main challenges?</a:t>
            </a:r>
            <a:br>
              <a:rPr lang="en-US" sz="1400" dirty="0">
                <a:solidFill>
                  <a:srgbClr val="FF0000"/>
                </a:solidFill>
              </a:rPr>
            </a:br>
            <a:r>
              <a:rPr lang="en-US" sz="1400" dirty="0">
                <a:solidFill>
                  <a:srgbClr val="FF0000"/>
                </a:solidFill>
              </a:rPr>
              <a:t>		- object detection? OCR? Optimal matching?</a:t>
            </a:r>
          </a:p>
          <a:p>
            <a:r>
              <a:rPr lang="en-US" sz="1400" dirty="0">
                <a:solidFill>
                  <a:srgbClr val="FF0000"/>
                </a:solidFill>
              </a:rPr>
              <a:t>	- our plan for improved data extraction and optimal matching</a:t>
            </a:r>
          </a:p>
          <a:p>
            <a:r>
              <a:rPr lang="en-US" sz="1400" dirty="0">
                <a:solidFill>
                  <a:srgbClr val="FF0000"/>
                </a:solidFill>
              </a:rPr>
              <a:t>	- formal definition of the problem</a:t>
            </a:r>
          </a:p>
        </p:txBody>
      </p:sp>
    </p:spTree>
    <p:extLst>
      <p:ext uri="{BB962C8B-B14F-4D97-AF65-F5344CB8AC3E}">
        <p14:creationId xmlns:p14="http://schemas.microsoft.com/office/powerpoint/2010/main" val="2412746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2" name="TextBox 1">
            <a:extLst>
              <a:ext uri="{FF2B5EF4-FFF2-40B4-BE49-F238E27FC236}">
                <a16:creationId xmlns:a16="http://schemas.microsoft.com/office/drawing/2014/main" id="{75C38B8B-FC83-4A44-8E58-B24800737B41}"/>
              </a:ext>
            </a:extLst>
          </p:cNvPr>
          <p:cNvSpPr txBox="1"/>
          <p:nvPr/>
        </p:nvSpPr>
        <p:spPr>
          <a:xfrm>
            <a:off x="562060" y="555996"/>
            <a:ext cx="6524540" cy="707886"/>
          </a:xfrm>
          <a:prstGeom prst="rect">
            <a:avLst/>
          </a:prstGeom>
          <a:noFill/>
        </p:spPr>
        <p:txBody>
          <a:bodyPr wrap="square" rtlCol="0">
            <a:spAutoFit/>
          </a:bodyPr>
          <a:lstStyle/>
          <a:p>
            <a:r>
              <a:rPr lang="en-US" sz="4000" dirty="0"/>
              <a:t>Chart Data Extraction</a:t>
            </a:r>
          </a:p>
        </p:txBody>
      </p:sp>
      <p:sp>
        <p:nvSpPr>
          <p:cNvPr id="3" name="TextBox 2">
            <a:extLst>
              <a:ext uri="{FF2B5EF4-FFF2-40B4-BE49-F238E27FC236}">
                <a16:creationId xmlns:a16="http://schemas.microsoft.com/office/drawing/2014/main" id="{4D8E0283-BE0C-40B0-87B4-680691BCEA1E}"/>
              </a:ext>
            </a:extLst>
          </p:cNvPr>
          <p:cNvSpPr txBox="1"/>
          <p:nvPr/>
        </p:nvSpPr>
        <p:spPr>
          <a:xfrm>
            <a:off x="562059" y="3462516"/>
            <a:ext cx="10335237" cy="1261884"/>
          </a:xfrm>
          <a:prstGeom prst="rect">
            <a:avLst/>
          </a:prstGeom>
          <a:noFill/>
        </p:spPr>
        <p:txBody>
          <a:bodyPr wrap="square" rtlCol="0">
            <a:spAutoFit/>
          </a:bodyPr>
          <a:lstStyle/>
          <a:p>
            <a:r>
              <a:rPr lang="en-US" sz="2800" b="1" dirty="0"/>
              <a:t>Our Plan</a:t>
            </a:r>
          </a:p>
          <a:p>
            <a:r>
              <a:rPr lang="en-US" sz="2400" dirty="0"/>
              <a:t>Propose a matching algorithm (maybe using optimal matching) to associate each value with its corresponding </a:t>
            </a:r>
            <a:r>
              <a:rPr lang="en-US" sz="2400" b="1" dirty="0"/>
              <a:t>legend</a:t>
            </a:r>
            <a:r>
              <a:rPr lang="en-US" sz="2400" dirty="0"/>
              <a:t> and axis labels.</a:t>
            </a:r>
          </a:p>
        </p:txBody>
      </p:sp>
      <p:sp>
        <p:nvSpPr>
          <p:cNvPr id="6" name="TextBox 5">
            <a:extLst>
              <a:ext uri="{FF2B5EF4-FFF2-40B4-BE49-F238E27FC236}">
                <a16:creationId xmlns:a16="http://schemas.microsoft.com/office/drawing/2014/main" id="{D3D4270F-7E25-45C2-A12F-E8AFF46F27B2}"/>
              </a:ext>
            </a:extLst>
          </p:cNvPr>
          <p:cNvSpPr txBox="1"/>
          <p:nvPr/>
        </p:nvSpPr>
        <p:spPr>
          <a:xfrm>
            <a:off x="562059" y="1402140"/>
            <a:ext cx="10335237" cy="1938992"/>
          </a:xfrm>
          <a:prstGeom prst="rect">
            <a:avLst/>
          </a:prstGeom>
          <a:noFill/>
        </p:spPr>
        <p:txBody>
          <a:bodyPr wrap="square" rtlCol="0">
            <a:spAutoFit/>
          </a:bodyPr>
          <a:lstStyle/>
          <a:p>
            <a:r>
              <a:rPr lang="en-US" sz="2400" dirty="0"/>
              <a:t>Main Challenges</a:t>
            </a:r>
          </a:p>
          <a:p>
            <a:pPr marL="342900" indent="-342900">
              <a:buFont typeface="+mj-lt"/>
              <a:buAutoNum type="arabicParenR"/>
            </a:pPr>
            <a:r>
              <a:rPr lang="en-US" sz="2400" dirty="0"/>
              <a:t>Object detection (solved)</a:t>
            </a:r>
          </a:p>
          <a:p>
            <a:pPr marL="342900" indent="-342900">
              <a:buFont typeface="+mj-lt"/>
              <a:buAutoNum type="arabicParenR"/>
            </a:pPr>
            <a:r>
              <a:rPr lang="en-US" sz="2400" dirty="0"/>
              <a:t>OCR errors</a:t>
            </a:r>
          </a:p>
          <a:p>
            <a:pPr marL="342900" indent="-342900">
              <a:buFont typeface="+mj-lt"/>
              <a:buAutoNum type="arabicParenR"/>
            </a:pPr>
            <a:r>
              <a:rPr lang="en-US" sz="2400" dirty="0"/>
              <a:t>Text role classification: Identify what are the legends.</a:t>
            </a:r>
          </a:p>
          <a:p>
            <a:pPr marL="342900" indent="-342900">
              <a:buFont typeface="+mj-lt"/>
              <a:buAutoNum type="arabicParenR"/>
            </a:pPr>
            <a:r>
              <a:rPr lang="en-US" sz="2400" dirty="0" err="1"/>
              <a:t>AxisLabel</a:t>
            </a:r>
            <a:r>
              <a:rPr lang="en-US" sz="2400" dirty="0"/>
              <a:t> – Legend – Value Matching</a:t>
            </a:r>
          </a:p>
        </p:txBody>
      </p:sp>
    </p:spTree>
    <p:extLst>
      <p:ext uri="{BB962C8B-B14F-4D97-AF65-F5344CB8AC3E}">
        <p14:creationId xmlns:p14="http://schemas.microsoft.com/office/powerpoint/2010/main" val="1778298631"/>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42A8B-5012-A342-87D0-F0E2FB046B24}"/>
              </a:ext>
            </a:extLst>
          </p:cNvPr>
          <p:cNvSpPr>
            <a:spLocks noGrp="1"/>
          </p:cNvSpPr>
          <p:nvPr>
            <p:ph type="title"/>
          </p:nvPr>
        </p:nvSpPr>
        <p:spPr/>
        <p:txBody>
          <a:bodyPr>
            <a:normAutofit/>
          </a:bodyPr>
          <a:lstStyle/>
          <a:p>
            <a:r>
              <a:rPr lang="en-US" dirty="0"/>
              <a:t>Second Order Representation</a:t>
            </a:r>
          </a:p>
        </p:txBody>
      </p:sp>
      <p:sp>
        <p:nvSpPr>
          <p:cNvPr id="3" name="Content Placeholder 2">
            <a:extLst>
              <a:ext uri="{FF2B5EF4-FFF2-40B4-BE49-F238E27FC236}">
                <a16:creationId xmlns:a16="http://schemas.microsoft.com/office/drawing/2014/main" id="{1C68281B-3459-CF4F-BCA5-E389B4A9C59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A3EA9-716F-2F42-8738-4CE330DCFB16}"/>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5" name="TextBox 4">
            <a:extLst>
              <a:ext uri="{FF2B5EF4-FFF2-40B4-BE49-F238E27FC236}">
                <a16:creationId xmlns:a16="http://schemas.microsoft.com/office/drawing/2014/main" id="{E7119B4D-282F-A84D-BB6A-A174CA1FAAD4}"/>
              </a:ext>
            </a:extLst>
          </p:cNvPr>
          <p:cNvSpPr txBox="1"/>
          <p:nvPr/>
        </p:nvSpPr>
        <p:spPr>
          <a:xfrm>
            <a:off x="838200" y="6721490"/>
            <a:ext cx="9525000" cy="2585323"/>
          </a:xfrm>
          <a:prstGeom prst="rect">
            <a:avLst/>
          </a:prstGeom>
          <a:noFill/>
        </p:spPr>
        <p:txBody>
          <a:bodyPr wrap="square" rtlCol="0">
            <a:spAutoFit/>
          </a:bodyPr>
          <a:lstStyle/>
          <a:p>
            <a:r>
              <a:rPr lang="en-US" dirty="0">
                <a:solidFill>
                  <a:srgbClr val="FF0000"/>
                </a:solidFill>
              </a:rPr>
              <a:t>@</a:t>
            </a:r>
            <a:r>
              <a:rPr lang="en-US" dirty="0" err="1">
                <a:solidFill>
                  <a:srgbClr val="FF0000"/>
                </a:solidFill>
              </a:rPr>
              <a:t>Megh</a:t>
            </a:r>
            <a:r>
              <a:rPr lang="en-US" dirty="0">
                <a:solidFill>
                  <a:srgbClr val="FF0000"/>
                </a:solidFill>
              </a:rPr>
              <a:t>: Please add </a:t>
            </a:r>
          </a:p>
          <a:p>
            <a:r>
              <a:rPr lang="en-US" dirty="0">
                <a:solidFill>
                  <a:srgbClr val="FF0000"/>
                </a:solidFill>
              </a:rPr>
              <a:t>	- Why we need 2</a:t>
            </a:r>
            <a:r>
              <a:rPr lang="en-US" baseline="30000" dirty="0">
                <a:solidFill>
                  <a:srgbClr val="FF0000"/>
                </a:solidFill>
              </a:rPr>
              <a:t>nd</a:t>
            </a:r>
            <a:r>
              <a:rPr lang="en-US" dirty="0">
                <a:solidFill>
                  <a:srgbClr val="FF0000"/>
                </a:solidFill>
              </a:rPr>
              <a:t> order representation?</a:t>
            </a:r>
          </a:p>
          <a:p>
            <a:r>
              <a:rPr lang="en-US" dirty="0">
                <a:solidFill>
                  <a:srgbClr val="FF0000"/>
                </a:solidFill>
              </a:rPr>
              <a:t>	- Literature review of existing work in other domains that do arithmetic/logical 	 	representation </a:t>
            </a:r>
          </a:p>
          <a:p>
            <a:r>
              <a:rPr lang="en-US" dirty="0">
                <a:solidFill>
                  <a:srgbClr val="FF0000"/>
                </a:solidFill>
              </a:rPr>
              <a:t>	- Possible ways to represent using knowledge graph with examples</a:t>
            </a:r>
          </a:p>
          <a:p>
            <a:r>
              <a:rPr lang="en-US" dirty="0">
                <a:solidFill>
                  <a:srgbClr val="FF0000"/>
                </a:solidFill>
              </a:rPr>
              <a:t>	- How the model can utilize such knowledge graph representation? </a:t>
            </a:r>
          </a:p>
          <a:p>
            <a:r>
              <a:rPr lang="en-US" dirty="0">
                <a:solidFill>
                  <a:srgbClr val="FF0000"/>
                </a:solidFill>
              </a:rPr>
              <a:t>Datasets for experiments:</a:t>
            </a:r>
          </a:p>
          <a:p>
            <a:r>
              <a:rPr lang="en-US" dirty="0">
                <a:solidFill>
                  <a:srgbClr val="FF0000"/>
                </a:solidFill>
              </a:rPr>
              <a:t>	- Table Q/A datasets: e.g. </a:t>
            </a:r>
            <a:r>
              <a:rPr lang="en-US" dirty="0" err="1">
                <a:solidFill>
                  <a:srgbClr val="FF0000"/>
                </a:solidFill>
              </a:rPr>
              <a:t>WikiTQ</a:t>
            </a:r>
            <a:endParaRPr lang="en-US" dirty="0">
              <a:solidFill>
                <a:srgbClr val="FF0000"/>
              </a:solidFill>
            </a:endParaRPr>
          </a:p>
          <a:p>
            <a:r>
              <a:rPr lang="en-US" dirty="0">
                <a:solidFill>
                  <a:srgbClr val="FF0000"/>
                </a:solidFill>
              </a:rPr>
              <a:t>	- Template </a:t>
            </a:r>
            <a:r>
              <a:rPr lang="en-US" dirty="0" err="1">
                <a:solidFill>
                  <a:srgbClr val="FF0000"/>
                </a:solidFill>
              </a:rPr>
              <a:t>qns</a:t>
            </a:r>
            <a:r>
              <a:rPr lang="en-US" dirty="0">
                <a:solidFill>
                  <a:srgbClr val="FF0000"/>
                </a:solidFill>
              </a:rPr>
              <a:t> for </a:t>
            </a:r>
            <a:r>
              <a:rPr lang="en-US" dirty="0" err="1">
                <a:solidFill>
                  <a:srgbClr val="FF0000"/>
                </a:solidFill>
              </a:rPr>
              <a:t>ChartQA</a:t>
            </a:r>
            <a:r>
              <a:rPr lang="en-US" dirty="0">
                <a:solidFill>
                  <a:srgbClr val="FF0000"/>
                </a:solidFill>
              </a:rPr>
              <a:t> that involves compositional operations</a:t>
            </a:r>
          </a:p>
        </p:txBody>
      </p:sp>
      <p:pic>
        <p:nvPicPr>
          <p:cNvPr id="7" name="Picture 6">
            <a:extLst>
              <a:ext uri="{FF2B5EF4-FFF2-40B4-BE49-F238E27FC236}">
                <a16:creationId xmlns:a16="http://schemas.microsoft.com/office/drawing/2014/main" id="{06F4B05B-DF10-471D-B2EA-83F882D6887F}"/>
              </a:ext>
            </a:extLst>
          </p:cNvPr>
          <p:cNvPicPr>
            <a:picLocks noChangeAspect="1"/>
          </p:cNvPicPr>
          <p:nvPr/>
        </p:nvPicPr>
        <p:blipFill rotWithShape="1">
          <a:blip r:embed="rId2"/>
          <a:srcRect l="5139" t="55556" r="5139" b="6747"/>
          <a:stretch/>
        </p:blipFill>
        <p:spPr>
          <a:xfrm>
            <a:off x="685799" y="1524000"/>
            <a:ext cx="9468817" cy="4724400"/>
          </a:xfrm>
          <a:prstGeom prst="rect">
            <a:avLst/>
          </a:prstGeom>
        </p:spPr>
      </p:pic>
    </p:spTree>
    <p:extLst>
      <p:ext uri="{BB962C8B-B14F-4D97-AF65-F5344CB8AC3E}">
        <p14:creationId xmlns:p14="http://schemas.microsoft.com/office/powerpoint/2010/main" val="3694739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E8DB-A732-4364-A26D-7F6D631C199A}"/>
              </a:ext>
            </a:extLst>
          </p:cNvPr>
          <p:cNvSpPr>
            <a:spLocks noGrp="1"/>
          </p:cNvSpPr>
          <p:nvPr>
            <p:ph type="title"/>
          </p:nvPr>
        </p:nvSpPr>
        <p:spPr/>
        <p:txBody>
          <a:bodyPr/>
          <a:lstStyle/>
          <a:p>
            <a:r>
              <a:rPr lang="en-US" dirty="0"/>
              <a:t>Second Order Representation</a:t>
            </a:r>
            <a:endParaRPr lang="en-CA" dirty="0"/>
          </a:p>
        </p:txBody>
      </p:sp>
      <p:sp>
        <p:nvSpPr>
          <p:cNvPr id="4" name="Slide Number Placeholder 3">
            <a:extLst>
              <a:ext uri="{FF2B5EF4-FFF2-40B4-BE49-F238E27FC236}">
                <a16:creationId xmlns:a16="http://schemas.microsoft.com/office/drawing/2014/main" id="{ECC0C644-70AA-46F0-ABD3-8794E83597C9}"/>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6" name="Picture 5">
            <a:extLst>
              <a:ext uri="{FF2B5EF4-FFF2-40B4-BE49-F238E27FC236}">
                <a16:creationId xmlns:a16="http://schemas.microsoft.com/office/drawing/2014/main" id="{89E67A7D-D71E-4858-9E0C-7C4655D36769}"/>
              </a:ext>
            </a:extLst>
          </p:cNvPr>
          <p:cNvPicPr>
            <a:picLocks noChangeAspect="1"/>
          </p:cNvPicPr>
          <p:nvPr/>
        </p:nvPicPr>
        <p:blipFill rotWithShape="1">
          <a:blip r:embed="rId2"/>
          <a:srcRect l="10417" t="20000" r="9028" b="14444"/>
          <a:stretch/>
        </p:blipFill>
        <p:spPr>
          <a:xfrm>
            <a:off x="685800" y="1420570"/>
            <a:ext cx="9347950" cy="4754561"/>
          </a:xfrm>
          <a:prstGeom prst="rect">
            <a:avLst/>
          </a:prstGeom>
        </p:spPr>
      </p:pic>
    </p:spTree>
    <p:extLst>
      <p:ext uri="{BB962C8B-B14F-4D97-AF65-F5344CB8AC3E}">
        <p14:creationId xmlns:p14="http://schemas.microsoft.com/office/powerpoint/2010/main" val="1296507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781F-136F-430D-A3AC-49D5D3B0CF45}"/>
              </a:ext>
            </a:extLst>
          </p:cNvPr>
          <p:cNvSpPr>
            <a:spLocks noGrp="1"/>
          </p:cNvSpPr>
          <p:nvPr>
            <p:ph type="title"/>
          </p:nvPr>
        </p:nvSpPr>
        <p:spPr/>
        <p:txBody>
          <a:bodyPr/>
          <a:lstStyle/>
          <a:p>
            <a:r>
              <a:rPr lang="en-CA" dirty="0"/>
              <a:t>Short term objectives</a:t>
            </a:r>
          </a:p>
        </p:txBody>
      </p:sp>
      <p:sp>
        <p:nvSpPr>
          <p:cNvPr id="3" name="Content Placeholder 2">
            <a:extLst>
              <a:ext uri="{FF2B5EF4-FFF2-40B4-BE49-F238E27FC236}">
                <a16:creationId xmlns:a16="http://schemas.microsoft.com/office/drawing/2014/main" id="{7B153934-2E62-4898-B2D4-8B30C0543F9A}"/>
              </a:ext>
            </a:extLst>
          </p:cNvPr>
          <p:cNvSpPr>
            <a:spLocks noGrp="1"/>
          </p:cNvSpPr>
          <p:nvPr>
            <p:ph idx="1"/>
          </p:nvPr>
        </p:nvSpPr>
        <p:spPr/>
        <p:txBody>
          <a:bodyPr/>
          <a:lstStyle/>
          <a:p>
            <a:r>
              <a:rPr lang="en-US" dirty="0"/>
              <a:t>Identify heuristics for generating rules and the graph</a:t>
            </a:r>
          </a:p>
          <a:p>
            <a:r>
              <a:rPr lang="en-US" dirty="0"/>
              <a:t>We could include visual attributes (e.g. color, length) for supporting questions with visual references.</a:t>
            </a:r>
          </a:p>
          <a:p>
            <a:r>
              <a:rPr lang="en-US" dirty="0"/>
              <a:t>Compare with other baselines that do not use graph representation.</a:t>
            </a:r>
          </a:p>
          <a:p>
            <a:endParaRPr lang="en-CA" dirty="0"/>
          </a:p>
        </p:txBody>
      </p:sp>
      <p:sp>
        <p:nvSpPr>
          <p:cNvPr id="4" name="Slide Number Placeholder 3">
            <a:extLst>
              <a:ext uri="{FF2B5EF4-FFF2-40B4-BE49-F238E27FC236}">
                <a16:creationId xmlns:a16="http://schemas.microsoft.com/office/drawing/2014/main" id="{0D1D99F3-6162-4CBA-9AE2-96BD9E9DDE9D}"/>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1646342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C6A6-4C7F-4042-8D1C-70F91CC39573}"/>
              </a:ext>
            </a:extLst>
          </p:cNvPr>
          <p:cNvSpPr>
            <a:spLocks noGrp="1"/>
          </p:cNvSpPr>
          <p:nvPr>
            <p:ph type="title"/>
          </p:nvPr>
        </p:nvSpPr>
        <p:spPr/>
        <p:txBody>
          <a:bodyPr/>
          <a:lstStyle/>
          <a:p>
            <a:r>
              <a:rPr lang="en-US" dirty="0"/>
              <a:t>Other Research Agenda</a:t>
            </a:r>
          </a:p>
        </p:txBody>
      </p:sp>
      <p:sp>
        <p:nvSpPr>
          <p:cNvPr id="3" name="Content Placeholder 2">
            <a:extLst>
              <a:ext uri="{FF2B5EF4-FFF2-40B4-BE49-F238E27FC236}">
                <a16:creationId xmlns:a16="http://schemas.microsoft.com/office/drawing/2014/main" id="{947D9094-3666-C044-AE0F-121298DBDE6D}"/>
              </a:ext>
            </a:extLst>
          </p:cNvPr>
          <p:cNvSpPr>
            <a:spLocks noGrp="1"/>
          </p:cNvSpPr>
          <p:nvPr>
            <p:ph idx="1"/>
          </p:nvPr>
        </p:nvSpPr>
        <p:spPr/>
        <p:txBody>
          <a:bodyPr/>
          <a:lstStyle/>
          <a:p>
            <a:r>
              <a:rPr lang="en-US" dirty="0"/>
              <a:t>Common challenges</a:t>
            </a:r>
          </a:p>
          <a:p>
            <a:pPr lvl="1"/>
            <a:r>
              <a:rPr lang="en-US" dirty="0"/>
              <a:t>Factual correctness</a:t>
            </a:r>
          </a:p>
          <a:p>
            <a:pPr lvl="1"/>
            <a:r>
              <a:rPr lang="en-US" dirty="0"/>
              <a:t>Hallucination</a:t>
            </a:r>
          </a:p>
          <a:p>
            <a:r>
              <a:rPr lang="en-US" b="1" dirty="0"/>
              <a:t>Evaluation matrices</a:t>
            </a:r>
            <a:r>
              <a:rPr lang="en-US" dirty="0"/>
              <a:t> such as ROUGE and BLEU are not sufficient for chart summarization</a:t>
            </a:r>
          </a:p>
          <a:p>
            <a:pPr lvl="1"/>
            <a:r>
              <a:rPr lang="en-US" dirty="0"/>
              <a:t>More automatic measures that capture the factual aspects and the hallucination problem are needed</a:t>
            </a:r>
          </a:p>
          <a:p>
            <a:pPr marL="457200" lvl="1" indent="0">
              <a:buNone/>
            </a:pPr>
            <a:endParaRPr lang="en-US" dirty="0"/>
          </a:p>
        </p:txBody>
      </p:sp>
      <p:sp>
        <p:nvSpPr>
          <p:cNvPr id="4" name="Slide Number Placeholder 3">
            <a:extLst>
              <a:ext uri="{FF2B5EF4-FFF2-40B4-BE49-F238E27FC236}">
                <a16:creationId xmlns:a16="http://schemas.microsoft.com/office/drawing/2014/main" id="{9BD3229D-7479-DF40-928F-41870FCD3170}"/>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468027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DD66-558D-40C8-BFE3-8769A1389B76}"/>
              </a:ext>
            </a:extLst>
          </p:cNvPr>
          <p:cNvSpPr>
            <a:spLocks noGrp="1"/>
          </p:cNvSpPr>
          <p:nvPr>
            <p:ph type="title"/>
          </p:nvPr>
        </p:nvSpPr>
        <p:spPr/>
        <p:txBody>
          <a:bodyPr/>
          <a:lstStyle/>
          <a:p>
            <a:r>
              <a:rPr lang="en-CA" dirty="0"/>
              <a:t>Current Focuses</a:t>
            </a:r>
          </a:p>
        </p:txBody>
      </p:sp>
      <p:sp>
        <p:nvSpPr>
          <p:cNvPr id="3" name="Content Placeholder 2">
            <a:extLst>
              <a:ext uri="{FF2B5EF4-FFF2-40B4-BE49-F238E27FC236}">
                <a16:creationId xmlns:a16="http://schemas.microsoft.com/office/drawing/2014/main" id="{4256D54A-E024-478C-910A-201EEB95044C}"/>
              </a:ext>
            </a:extLst>
          </p:cNvPr>
          <p:cNvSpPr>
            <a:spLocks noGrp="1"/>
          </p:cNvSpPr>
          <p:nvPr>
            <p:ph idx="1"/>
          </p:nvPr>
        </p:nvSpPr>
        <p:spPr/>
        <p:txBody>
          <a:bodyPr/>
          <a:lstStyle/>
          <a:p>
            <a:pPr marL="0" indent="0">
              <a:buNone/>
            </a:pPr>
            <a:r>
              <a:rPr lang="en-US" b="1" dirty="0"/>
              <a:t>Low-level tasks</a:t>
            </a:r>
          </a:p>
          <a:p>
            <a:r>
              <a:rPr lang="en-US" dirty="0"/>
              <a:t>Task 1: Recover data and visual encodings (Chart-to-Data)</a:t>
            </a:r>
          </a:p>
          <a:p>
            <a:r>
              <a:rPr lang="en-US" dirty="0"/>
              <a:t>Task 2: Second order representation </a:t>
            </a:r>
          </a:p>
          <a:p>
            <a:endParaRPr lang="en-US" dirty="0"/>
          </a:p>
          <a:p>
            <a:pPr marL="0" indent="0">
              <a:buNone/>
            </a:pPr>
            <a:r>
              <a:rPr lang="en-US" b="1" dirty="0"/>
              <a:t>Downstream tasks</a:t>
            </a:r>
          </a:p>
          <a:p>
            <a:r>
              <a:rPr lang="en-US" sz="3200" dirty="0"/>
              <a:t>Task 1: Generic summarization (Chart-to-text)</a:t>
            </a:r>
          </a:p>
          <a:p>
            <a:r>
              <a:rPr lang="en-US" sz="3200" dirty="0"/>
              <a:t>Task 2: </a:t>
            </a:r>
            <a:r>
              <a:rPr lang="en-US" dirty="0"/>
              <a:t>Query focused summarization</a:t>
            </a:r>
          </a:p>
          <a:p>
            <a:r>
              <a:rPr lang="en-US" dirty="0"/>
              <a:t>Task</a:t>
            </a:r>
            <a:r>
              <a:rPr lang="en-US" sz="3200" dirty="0"/>
              <a:t> 3: </a:t>
            </a:r>
            <a:r>
              <a:rPr lang="en-US" dirty="0"/>
              <a:t>Factoid question answering</a:t>
            </a:r>
            <a:endParaRPr lang="en-CA" dirty="0"/>
          </a:p>
        </p:txBody>
      </p:sp>
      <p:sp>
        <p:nvSpPr>
          <p:cNvPr id="4" name="Slide Number Placeholder 3">
            <a:extLst>
              <a:ext uri="{FF2B5EF4-FFF2-40B4-BE49-F238E27FC236}">
                <a16:creationId xmlns:a16="http://schemas.microsoft.com/office/drawing/2014/main" id="{4A886AE2-9E7B-4B76-A15E-90894E612217}"/>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216224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9B93-E628-594A-BA3A-319F54A9A464}"/>
              </a:ext>
            </a:extLst>
          </p:cNvPr>
          <p:cNvSpPr>
            <a:spLocks noGrp="1"/>
          </p:cNvSpPr>
          <p:nvPr>
            <p:ph type="title"/>
          </p:nvPr>
        </p:nvSpPr>
        <p:spPr/>
        <p:txBody>
          <a:bodyPr>
            <a:normAutofit/>
          </a:bodyPr>
          <a:lstStyle/>
          <a:p>
            <a:r>
              <a:rPr lang="en-US" dirty="0"/>
              <a:t>Natural Language as Input</a:t>
            </a:r>
          </a:p>
        </p:txBody>
      </p:sp>
      <p:sp>
        <p:nvSpPr>
          <p:cNvPr id="4" name="Slide Number Placeholder 3">
            <a:extLst>
              <a:ext uri="{FF2B5EF4-FFF2-40B4-BE49-F238E27FC236}">
                <a16:creationId xmlns:a16="http://schemas.microsoft.com/office/drawing/2014/main" id="{5620956D-8B79-9E42-8081-A618D501A2E2}"/>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3" name="Content Placeholder 2">
            <a:extLst>
              <a:ext uri="{FF2B5EF4-FFF2-40B4-BE49-F238E27FC236}">
                <a16:creationId xmlns:a16="http://schemas.microsoft.com/office/drawing/2014/main" id="{3BECD835-041D-DA42-8A89-316D74FC0163}"/>
              </a:ext>
            </a:extLst>
          </p:cNvPr>
          <p:cNvSpPr>
            <a:spLocks noGrp="1"/>
          </p:cNvSpPr>
          <p:nvPr>
            <p:ph idx="1"/>
          </p:nvPr>
        </p:nvSpPr>
        <p:spPr/>
        <p:txBody>
          <a:bodyPr/>
          <a:lstStyle/>
          <a:p>
            <a:pPr marL="57150" indent="0">
              <a:buNone/>
            </a:pPr>
            <a:r>
              <a:rPr lang="en-US" b="1" dirty="0"/>
              <a:t>What?</a:t>
            </a:r>
          </a:p>
          <a:p>
            <a:pPr marL="57150" indent="0">
              <a:buNone/>
            </a:pPr>
            <a:r>
              <a:rPr lang="en-US" dirty="0"/>
              <a:t>Take question or request from users about charts and respond in the form of text and/or changes in visualizations</a:t>
            </a:r>
          </a:p>
          <a:p>
            <a:pPr marL="57150" indent="0">
              <a:buNone/>
            </a:pPr>
            <a:endParaRPr lang="en-US" dirty="0"/>
          </a:p>
          <a:p>
            <a:pPr marL="0" indent="0">
              <a:buNone/>
            </a:pPr>
            <a:r>
              <a:rPr lang="en-US" b="1" dirty="0"/>
              <a:t>Why?</a:t>
            </a:r>
          </a:p>
          <a:p>
            <a:pPr lvl="1"/>
            <a:r>
              <a:rPr lang="en-US" dirty="0"/>
              <a:t>Reduce time and mental efforts for analytics</a:t>
            </a:r>
          </a:p>
          <a:p>
            <a:pPr lvl="1"/>
            <a:r>
              <a:rPr lang="en-US" dirty="0"/>
              <a:t>Lower the threshold of ability required to analyze data using visualizations</a:t>
            </a:r>
          </a:p>
          <a:p>
            <a:pPr marL="0" indent="0">
              <a:buNone/>
            </a:pPr>
            <a:endParaRPr lang="en-US" dirty="0"/>
          </a:p>
        </p:txBody>
      </p:sp>
    </p:spTree>
    <p:extLst>
      <p:ext uri="{BB962C8B-B14F-4D97-AF65-F5344CB8AC3E}">
        <p14:creationId xmlns:p14="http://schemas.microsoft.com/office/powerpoint/2010/main" val="830870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6A00-7993-444C-B523-093D6C03A5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E9EB05-F7CB-854F-AD2A-D82A1CA402DE}"/>
              </a:ext>
            </a:extLst>
          </p:cNvPr>
          <p:cNvSpPr>
            <a:spLocks noGrp="1"/>
          </p:cNvSpPr>
          <p:nvPr>
            <p:ph idx="1"/>
          </p:nvPr>
        </p:nvSpPr>
        <p:spPr/>
        <p:txBody>
          <a:bodyPr/>
          <a:lstStyle/>
          <a:p>
            <a:endParaRPr lang="en-US" dirty="0"/>
          </a:p>
          <a:p>
            <a:endParaRPr lang="en-US" dirty="0"/>
          </a:p>
          <a:p>
            <a:r>
              <a:rPr lang="en-US" dirty="0"/>
              <a:t>Extra slides (to delete)</a:t>
            </a:r>
          </a:p>
        </p:txBody>
      </p:sp>
      <p:sp>
        <p:nvSpPr>
          <p:cNvPr id="4" name="Slide Number Placeholder 3">
            <a:extLst>
              <a:ext uri="{FF2B5EF4-FFF2-40B4-BE49-F238E27FC236}">
                <a16:creationId xmlns:a16="http://schemas.microsoft.com/office/drawing/2014/main" id="{BDFC1505-7033-5443-8C64-635568D322FC}"/>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221572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0290-631D-764E-9A46-7D5FC1F11584}"/>
              </a:ext>
            </a:extLst>
          </p:cNvPr>
          <p:cNvSpPr>
            <a:spLocks noGrp="1"/>
          </p:cNvSpPr>
          <p:nvPr>
            <p:ph type="title"/>
          </p:nvPr>
        </p:nvSpPr>
        <p:spPr/>
        <p:txBody>
          <a:bodyPr/>
          <a:lstStyle/>
          <a:p>
            <a:r>
              <a:rPr lang="en-US" dirty="0"/>
              <a:t>Image Chart Data Extraction</a:t>
            </a:r>
          </a:p>
        </p:txBody>
      </p:sp>
      <p:pic>
        <p:nvPicPr>
          <p:cNvPr id="8" name="Content Placeholder 7">
            <a:extLst>
              <a:ext uri="{FF2B5EF4-FFF2-40B4-BE49-F238E27FC236}">
                <a16:creationId xmlns:a16="http://schemas.microsoft.com/office/drawing/2014/main" id="{11504FF6-600B-4440-904E-E61E3B31F6A6}"/>
              </a:ext>
            </a:extLst>
          </p:cNvPr>
          <p:cNvPicPr>
            <a:picLocks noGrp="1" noChangeAspect="1"/>
          </p:cNvPicPr>
          <p:nvPr>
            <p:ph idx="1"/>
          </p:nvPr>
        </p:nvPicPr>
        <p:blipFill>
          <a:blip r:embed="rId2"/>
          <a:stretch>
            <a:fillRect/>
          </a:stretch>
        </p:blipFill>
        <p:spPr>
          <a:xfrm>
            <a:off x="6115594" y="1227576"/>
            <a:ext cx="5630781" cy="2375885"/>
          </a:xfrm>
          <a:prstGeom prst="rect">
            <a:avLst/>
          </a:prstGeom>
        </p:spPr>
      </p:pic>
      <p:sp>
        <p:nvSpPr>
          <p:cNvPr id="4" name="Slide Number Placeholder 3">
            <a:extLst>
              <a:ext uri="{FF2B5EF4-FFF2-40B4-BE49-F238E27FC236}">
                <a16:creationId xmlns:a16="http://schemas.microsoft.com/office/drawing/2014/main" id="{A1D1436C-F752-264E-9A1B-3DE3D8553276}"/>
              </a:ext>
            </a:extLst>
          </p:cNvPr>
          <p:cNvSpPr>
            <a:spLocks noGrp="1"/>
          </p:cNvSpPr>
          <p:nvPr>
            <p:ph type="sldNum" sz="quarter" idx="12"/>
          </p:nvPr>
        </p:nvSpPr>
        <p:spPr/>
        <p:txBody>
          <a:bodyPr/>
          <a:lstStyle/>
          <a:p>
            <a:fld id="{B6F15528-21DE-4FAA-801E-634DDDAF4B2B}" type="slidenum">
              <a:rPr lang="en-US" smtClean="0"/>
              <a:pPr/>
              <a:t>41</a:t>
            </a:fld>
            <a:endParaRPr lang="en-US"/>
          </a:p>
        </p:txBody>
      </p:sp>
      <p:sp>
        <p:nvSpPr>
          <p:cNvPr id="5" name="Rectangle 4">
            <a:extLst>
              <a:ext uri="{FF2B5EF4-FFF2-40B4-BE49-F238E27FC236}">
                <a16:creationId xmlns:a16="http://schemas.microsoft.com/office/drawing/2014/main" id="{73166317-8DA6-AD41-8E83-DA718213E4DD}"/>
              </a:ext>
            </a:extLst>
          </p:cNvPr>
          <p:cNvSpPr/>
          <p:nvPr/>
        </p:nvSpPr>
        <p:spPr>
          <a:xfrm>
            <a:off x="609600" y="6352158"/>
            <a:ext cx="2738250" cy="369332"/>
          </a:xfrm>
          <a:prstGeom prst="rect">
            <a:avLst/>
          </a:prstGeom>
        </p:spPr>
        <p:txBody>
          <a:bodyPr wrap="none">
            <a:spAutoFit/>
          </a:bodyPr>
          <a:lstStyle/>
          <a:p>
            <a:r>
              <a:rPr lang="en-US" dirty="0"/>
              <a:t>https://</a:t>
            </a:r>
            <a:r>
              <a:rPr lang="en-US" dirty="0" err="1"/>
              <a:t>chartinfo.github.io</a:t>
            </a:r>
            <a:r>
              <a:rPr lang="en-US" dirty="0"/>
              <a:t>/</a:t>
            </a:r>
          </a:p>
        </p:txBody>
      </p:sp>
      <p:pic>
        <p:nvPicPr>
          <p:cNvPr id="6" name="Picture 5">
            <a:extLst>
              <a:ext uri="{FF2B5EF4-FFF2-40B4-BE49-F238E27FC236}">
                <a16:creationId xmlns:a16="http://schemas.microsoft.com/office/drawing/2014/main" id="{7FEFEEF3-45EE-9247-9DD6-C1D6458C4B75}"/>
              </a:ext>
            </a:extLst>
          </p:cNvPr>
          <p:cNvPicPr>
            <a:picLocks noChangeAspect="1"/>
          </p:cNvPicPr>
          <p:nvPr/>
        </p:nvPicPr>
        <p:blipFill>
          <a:blip r:embed="rId3"/>
          <a:stretch>
            <a:fillRect/>
          </a:stretch>
        </p:blipFill>
        <p:spPr>
          <a:xfrm>
            <a:off x="216807" y="3733800"/>
            <a:ext cx="11823700" cy="2654300"/>
          </a:xfrm>
          <a:prstGeom prst="rect">
            <a:avLst/>
          </a:prstGeom>
        </p:spPr>
      </p:pic>
      <p:pic>
        <p:nvPicPr>
          <p:cNvPr id="7" name="Picture 6">
            <a:extLst>
              <a:ext uri="{FF2B5EF4-FFF2-40B4-BE49-F238E27FC236}">
                <a16:creationId xmlns:a16="http://schemas.microsoft.com/office/drawing/2014/main" id="{D0FC99F8-BD56-F94B-B448-5111EA1FE225}"/>
              </a:ext>
            </a:extLst>
          </p:cNvPr>
          <p:cNvPicPr>
            <a:picLocks noChangeAspect="1"/>
          </p:cNvPicPr>
          <p:nvPr/>
        </p:nvPicPr>
        <p:blipFill>
          <a:blip r:embed="rId4"/>
          <a:stretch>
            <a:fillRect/>
          </a:stretch>
        </p:blipFill>
        <p:spPr>
          <a:xfrm>
            <a:off x="762000" y="1935635"/>
            <a:ext cx="4207902" cy="2572778"/>
          </a:xfrm>
          <a:prstGeom prst="rect">
            <a:avLst/>
          </a:prstGeom>
        </p:spPr>
      </p:pic>
    </p:spTree>
    <p:extLst>
      <p:ext uri="{BB962C8B-B14F-4D97-AF65-F5344CB8AC3E}">
        <p14:creationId xmlns:p14="http://schemas.microsoft.com/office/powerpoint/2010/main" val="2733953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3AD6-F623-DC40-AA48-60BDD8EBE7FB}"/>
              </a:ext>
            </a:extLst>
          </p:cNvPr>
          <p:cNvSpPr>
            <a:spLocks noGrp="1"/>
          </p:cNvSpPr>
          <p:nvPr>
            <p:ph type="title"/>
          </p:nvPr>
        </p:nvSpPr>
        <p:spPr/>
        <p:txBody>
          <a:bodyPr/>
          <a:lstStyle/>
          <a:p>
            <a:r>
              <a:rPr lang="en-US" dirty="0"/>
              <a:t>Chart question answering</a:t>
            </a:r>
          </a:p>
        </p:txBody>
      </p:sp>
      <p:sp>
        <p:nvSpPr>
          <p:cNvPr id="3" name="Content Placeholder 2">
            <a:extLst>
              <a:ext uri="{FF2B5EF4-FFF2-40B4-BE49-F238E27FC236}">
                <a16:creationId xmlns:a16="http://schemas.microsoft.com/office/drawing/2014/main" id="{1AAD4919-6026-954F-94F8-3038C617DB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FD74A19-F1E5-A74C-8916-24DAD76523EB}"/>
              </a:ext>
            </a:extLst>
          </p:cNvPr>
          <p:cNvSpPr>
            <a:spLocks noGrp="1"/>
          </p:cNvSpPr>
          <p:nvPr>
            <p:ph type="sldNum" sz="quarter" idx="12"/>
          </p:nvPr>
        </p:nvSpPr>
        <p:spPr/>
        <p:txBody>
          <a:bodyPr/>
          <a:lstStyle/>
          <a:p>
            <a:fld id="{B6F15528-21DE-4FAA-801E-634DDDAF4B2B}" type="slidenum">
              <a:rPr lang="en-US" smtClean="0"/>
              <a:pPr/>
              <a:t>42</a:t>
            </a:fld>
            <a:endParaRPr lang="en-US"/>
          </a:p>
        </p:txBody>
      </p:sp>
      <p:pic>
        <p:nvPicPr>
          <p:cNvPr id="5" name="Picture 4">
            <a:extLst>
              <a:ext uri="{FF2B5EF4-FFF2-40B4-BE49-F238E27FC236}">
                <a16:creationId xmlns:a16="http://schemas.microsoft.com/office/drawing/2014/main" id="{F816C0CB-02AD-6243-8D35-3A5C5E19A44E}"/>
              </a:ext>
            </a:extLst>
          </p:cNvPr>
          <p:cNvPicPr>
            <a:picLocks noChangeAspect="1"/>
          </p:cNvPicPr>
          <p:nvPr/>
        </p:nvPicPr>
        <p:blipFill rotWithShape="1">
          <a:blip r:embed="rId2"/>
          <a:srcRect b="1137"/>
          <a:stretch/>
        </p:blipFill>
        <p:spPr>
          <a:xfrm>
            <a:off x="838200" y="1882218"/>
            <a:ext cx="7920182" cy="3766696"/>
          </a:xfrm>
          <a:prstGeom prst="rect">
            <a:avLst/>
          </a:prstGeom>
        </p:spPr>
      </p:pic>
      <p:sp>
        <p:nvSpPr>
          <p:cNvPr id="6" name="Rectangle 5">
            <a:extLst>
              <a:ext uri="{FF2B5EF4-FFF2-40B4-BE49-F238E27FC236}">
                <a16:creationId xmlns:a16="http://schemas.microsoft.com/office/drawing/2014/main" id="{560DFC1C-315D-B245-8DB9-77917B26C650}"/>
              </a:ext>
            </a:extLst>
          </p:cNvPr>
          <p:cNvSpPr/>
          <p:nvPr/>
        </p:nvSpPr>
        <p:spPr>
          <a:xfrm>
            <a:off x="381000" y="6041167"/>
            <a:ext cx="10591800" cy="584775"/>
          </a:xfrm>
          <a:prstGeom prst="rect">
            <a:avLst/>
          </a:prstGeom>
        </p:spPr>
        <p:txBody>
          <a:bodyPr wrap="square">
            <a:spAutoFit/>
          </a:bodyPr>
          <a:lstStyle/>
          <a:p>
            <a:r>
              <a:rPr lang="en-CA" sz="1600" b="1" dirty="0">
                <a:solidFill>
                  <a:srgbClr val="1582AB"/>
                </a:solidFill>
                <a:latin typeface="Verdana" panose="020B0604030504040204" pitchFamily="34" charset="0"/>
                <a:hlinkClick r:id="rId3"/>
              </a:rPr>
              <a:t>Answering Questions about Charts and Generating Visual Explanations</a:t>
            </a:r>
            <a:endParaRPr lang="en-CA" sz="1600" dirty="0">
              <a:solidFill>
                <a:srgbClr val="339CCB"/>
              </a:solidFill>
              <a:latin typeface="Verdana" panose="020B0604030504040204" pitchFamily="34" charset="0"/>
            </a:endParaRPr>
          </a:p>
          <a:p>
            <a:r>
              <a:rPr lang="en-CA" sz="1600" dirty="0" err="1">
                <a:solidFill>
                  <a:srgbClr val="3E3530"/>
                </a:solidFill>
                <a:latin typeface="Verdana" panose="020B0604030504040204" pitchFamily="34" charset="0"/>
              </a:rPr>
              <a:t>Dae</a:t>
            </a:r>
            <a:r>
              <a:rPr lang="en-CA" sz="1600" dirty="0">
                <a:solidFill>
                  <a:srgbClr val="3E3530"/>
                </a:solidFill>
                <a:latin typeface="Verdana" panose="020B0604030504040204" pitchFamily="34" charset="0"/>
              </a:rPr>
              <a:t> Hyun Kim, </a:t>
            </a:r>
            <a:r>
              <a:rPr lang="en-CA" sz="1600" b="1" dirty="0" err="1">
                <a:solidFill>
                  <a:srgbClr val="3E3530"/>
                </a:solidFill>
                <a:latin typeface="Verdana" panose="020B0604030504040204" pitchFamily="34" charset="0"/>
              </a:rPr>
              <a:t>Enamul</a:t>
            </a:r>
            <a:r>
              <a:rPr lang="en-CA" sz="1600" b="1" dirty="0">
                <a:solidFill>
                  <a:srgbClr val="3E3530"/>
                </a:solidFill>
                <a:latin typeface="Verdana" panose="020B0604030504040204" pitchFamily="34" charset="0"/>
              </a:rPr>
              <a:t> Hoque</a:t>
            </a:r>
            <a:r>
              <a:rPr lang="en-CA" sz="1600" dirty="0">
                <a:solidFill>
                  <a:srgbClr val="3E3530"/>
                </a:solidFill>
                <a:latin typeface="Verdana" panose="020B0604030504040204" pitchFamily="34" charset="0"/>
              </a:rPr>
              <a:t>, Maneesh </a:t>
            </a:r>
            <a:r>
              <a:rPr lang="en-CA" sz="1600" dirty="0" err="1">
                <a:solidFill>
                  <a:srgbClr val="3E3530"/>
                </a:solidFill>
                <a:latin typeface="Verdana" panose="020B0604030504040204" pitchFamily="34" charset="0"/>
              </a:rPr>
              <a:t>Agrawala</a:t>
            </a:r>
            <a:r>
              <a:rPr lang="en-CA" sz="1600" dirty="0">
                <a:solidFill>
                  <a:srgbClr val="3E3530"/>
                </a:solidFill>
                <a:latin typeface="Verdana" panose="020B0604030504040204" pitchFamily="34" charset="0"/>
              </a:rPr>
              <a:t>, CHI 2020.</a:t>
            </a:r>
            <a:endParaRPr lang="en-CA" sz="1600" b="0" i="0" dirty="0">
              <a:solidFill>
                <a:srgbClr val="3E3530"/>
              </a:solidFill>
              <a:effectLst/>
              <a:latin typeface="Verdana" panose="020B0604030504040204" pitchFamily="34" charset="0"/>
            </a:endParaRPr>
          </a:p>
        </p:txBody>
      </p:sp>
    </p:spTree>
    <p:extLst>
      <p:ext uri="{BB962C8B-B14F-4D97-AF65-F5344CB8AC3E}">
        <p14:creationId xmlns:p14="http://schemas.microsoft.com/office/powerpoint/2010/main" val="2980234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F3EEC-2937-104D-B485-DFAC134C0C8D}"/>
              </a:ext>
            </a:extLst>
          </p:cNvPr>
          <p:cNvSpPr>
            <a:spLocks noGrp="1"/>
          </p:cNvSpPr>
          <p:nvPr>
            <p:ph type="title"/>
          </p:nvPr>
        </p:nvSpPr>
        <p:spPr/>
        <p:txBody>
          <a:bodyPr/>
          <a:lstStyle/>
          <a:p>
            <a:r>
              <a:rPr lang="en-US" dirty="0"/>
              <a:t>NL as input for Data Vis.</a:t>
            </a:r>
          </a:p>
        </p:txBody>
      </p:sp>
      <p:sp>
        <p:nvSpPr>
          <p:cNvPr id="3" name="Content Placeholder 2">
            <a:extLst>
              <a:ext uri="{FF2B5EF4-FFF2-40B4-BE49-F238E27FC236}">
                <a16:creationId xmlns:a16="http://schemas.microsoft.com/office/drawing/2014/main" id="{08F41B81-05AB-4445-B158-DA2ABDEBF9EC}"/>
              </a:ext>
            </a:extLst>
          </p:cNvPr>
          <p:cNvSpPr>
            <a:spLocks noGrp="1"/>
          </p:cNvSpPr>
          <p:nvPr>
            <p:ph idx="1"/>
          </p:nvPr>
        </p:nvSpPr>
        <p:spPr/>
        <p:txBody>
          <a:bodyPr/>
          <a:lstStyle/>
          <a:p>
            <a:r>
              <a:rPr lang="en-US" dirty="0"/>
              <a:t>NL dialog interactions</a:t>
            </a:r>
          </a:p>
          <a:p>
            <a:pPr lvl="1"/>
            <a:r>
              <a:rPr lang="en-US" dirty="0"/>
              <a:t>Semantic similarities</a:t>
            </a:r>
          </a:p>
          <a:p>
            <a:pPr lvl="1"/>
            <a:r>
              <a:rPr lang="en-US" dirty="0"/>
              <a:t>Follow-up query (pragmatic)</a:t>
            </a:r>
          </a:p>
          <a:p>
            <a:pPr lvl="1"/>
            <a:r>
              <a:rPr lang="en-US" dirty="0"/>
              <a:t>No training dataset yet</a:t>
            </a:r>
          </a:p>
        </p:txBody>
      </p:sp>
      <p:sp>
        <p:nvSpPr>
          <p:cNvPr id="4" name="Slide Number Placeholder 3">
            <a:extLst>
              <a:ext uri="{FF2B5EF4-FFF2-40B4-BE49-F238E27FC236}">
                <a16:creationId xmlns:a16="http://schemas.microsoft.com/office/drawing/2014/main" id="{85D1B296-8BF6-814C-8C6E-4A6441E49F33}"/>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895270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3631-1AE0-FF4E-BED5-BDC78D498A16}"/>
              </a:ext>
            </a:extLst>
          </p:cNvPr>
          <p:cNvSpPr>
            <a:spLocks noGrp="1"/>
          </p:cNvSpPr>
          <p:nvPr>
            <p:ph type="title"/>
          </p:nvPr>
        </p:nvSpPr>
        <p:spPr/>
        <p:txBody>
          <a:bodyPr/>
          <a:lstStyle/>
          <a:p>
            <a:r>
              <a:rPr lang="en-US" dirty="0"/>
              <a:t>Combining NL and Viz as Input</a:t>
            </a:r>
          </a:p>
        </p:txBody>
      </p:sp>
      <p:sp>
        <p:nvSpPr>
          <p:cNvPr id="3" name="Content Placeholder 2">
            <a:extLst>
              <a:ext uri="{FF2B5EF4-FFF2-40B4-BE49-F238E27FC236}">
                <a16:creationId xmlns:a16="http://schemas.microsoft.com/office/drawing/2014/main" id="{7160AA6E-1860-DC4C-812E-B6F28F560F4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D03E602-88BF-414C-81DA-3E8A83E00DD8}"/>
              </a:ext>
            </a:extLst>
          </p:cNvPr>
          <p:cNvSpPr>
            <a:spLocks noGrp="1"/>
          </p:cNvSpPr>
          <p:nvPr>
            <p:ph type="sldNum" sz="quarter" idx="12"/>
          </p:nvPr>
        </p:nvSpPr>
        <p:spPr/>
        <p:txBody>
          <a:bodyPr/>
          <a:lstStyle/>
          <a:p>
            <a:fld id="{B6F15528-21DE-4FAA-801E-634DDDAF4B2B}" type="slidenum">
              <a:rPr lang="en-US" smtClean="0"/>
              <a:pPr/>
              <a:t>44</a:t>
            </a:fld>
            <a:endParaRPr lang="en-US"/>
          </a:p>
        </p:txBody>
      </p:sp>
      <p:pic>
        <p:nvPicPr>
          <p:cNvPr id="5" name="Picture 4">
            <a:extLst>
              <a:ext uri="{FF2B5EF4-FFF2-40B4-BE49-F238E27FC236}">
                <a16:creationId xmlns:a16="http://schemas.microsoft.com/office/drawing/2014/main" id="{E70ED80C-5C55-DF45-ACCA-56BFB2FFE779}"/>
              </a:ext>
            </a:extLst>
          </p:cNvPr>
          <p:cNvPicPr>
            <a:picLocks noChangeAspect="1"/>
          </p:cNvPicPr>
          <p:nvPr/>
        </p:nvPicPr>
        <p:blipFill>
          <a:blip r:embed="rId2"/>
          <a:stretch>
            <a:fillRect/>
          </a:stretch>
        </p:blipFill>
        <p:spPr>
          <a:xfrm>
            <a:off x="609600" y="1371600"/>
            <a:ext cx="10076033" cy="4490505"/>
          </a:xfrm>
          <a:prstGeom prst="rect">
            <a:avLst/>
          </a:prstGeom>
        </p:spPr>
      </p:pic>
      <p:sp>
        <p:nvSpPr>
          <p:cNvPr id="6" name="Rectangle 5">
            <a:extLst>
              <a:ext uri="{FF2B5EF4-FFF2-40B4-BE49-F238E27FC236}">
                <a16:creationId xmlns:a16="http://schemas.microsoft.com/office/drawing/2014/main" id="{52BFBE2B-56BD-AE42-9212-C6C0F0C0D332}"/>
              </a:ext>
            </a:extLst>
          </p:cNvPr>
          <p:cNvSpPr/>
          <p:nvPr/>
        </p:nvSpPr>
        <p:spPr>
          <a:xfrm>
            <a:off x="609600" y="6146279"/>
            <a:ext cx="10972800" cy="584775"/>
          </a:xfrm>
          <a:prstGeom prst="rect">
            <a:avLst/>
          </a:prstGeom>
        </p:spPr>
        <p:txBody>
          <a:bodyPr wrap="square">
            <a:spAutoFit/>
          </a:bodyPr>
          <a:lstStyle/>
          <a:p>
            <a:r>
              <a:rPr lang="en-CA" sz="1600" b="1" dirty="0">
                <a:solidFill>
                  <a:srgbClr val="1582AB"/>
                </a:solidFill>
                <a:latin typeface="Verdana" panose="020B0604030504040204" pitchFamily="34" charset="0"/>
                <a:hlinkClick r:id="rId3"/>
              </a:rPr>
              <a:t>Sneak Pique: Exploring Autocompletion as a Data Discovery Scaffold for Supporting Visual Analysis</a:t>
            </a:r>
            <a:r>
              <a:rPr lang="en-CA" sz="1600" b="1" dirty="0">
                <a:solidFill>
                  <a:srgbClr val="339CCB"/>
                </a:solidFill>
                <a:latin typeface="Verdana" panose="020B0604030504040204" pitchFamily="34" charset="0"/>
              </a:rPr>
              <a:t>, </a:t>
            </a:r>
            <a:r>
              <a:rPr lang="en-CA" sz="1600" dirty="0">
                <a:solidFill>
                  <a:srgbClr val="3E3530"/>
                </a:solidFill>
                <a:latin typeface="Verdana" panose="020B0604030504040204" pitchFamily="34" charset="0"/>
              </a:rPr>
              <a:t>Vidya </a:t>
            </a:r>
            <a:r>
              <a:rPr lang="en-CA" sz="1600" dirty="0" err="1">
                <a:solidFill>
                  <a:srgbClr val="3E3530"/>
                </a:solidFill>
                <a:latin typeface="Verdana" panose="020B0604030504040204" pitchFamily="34" charset="0"/>
              </a:rPr>
              <a:t>Setlur</a:t>
            </a:r>
            <a:r>
              <a:rPr lang="en-CA" sz="1600" dirty="0">
                <a:solidFill>
                  <a:srgbClr val="3E3530"/>
                </a:solidFill>
                <a:latin typeface="Verdana" panose="020B0604030504040204" pitchFamily="34" charset="0"/>
              </a:rPr>
              <a:t>, </a:t>
            </a:r>
            <a:r>
              <a:rPr lang="en-CA" sz="1600" b="1" dirty="0" err="1">
                <a:solidFill>
                  <a:srgbClr val="3E3530"/>
                </a:solidFill>
                <a:latin typeface="Verdana" panose="020B0604030504040204" pitchFamily="34" charset="0"/>
              </a:rPr>
              <a:t>Enamul</a:t>
            </a:r>
            <a:r>
              <a:rPr lang="en-CA" sz="1600" b="1" dirty="0">
                <a:solidFill>
                  <a:srgbClr val="3E3530"/>
                </a:solidFill>
                <a:latin typeface="Verdana" panose="020B0604030504040204" pitchFamily="34" charset="0"/>
              </a:rPr>
              <a:t> Hoque</a:t>
            </a:r>
            <a:r>
              <a:rPr lang="en-CA" sz="1600" dirty="0">
                <a:solidFill>
                  <a:srgbClr val="3E3530"/>
                </a:solidFill>
                <a:latin typeface="Verdana" panose="020B0604030504040204" pitchFamily="34" charset="0"/>
              </a:rPr>
              <a:t>, </a:t>
            </a:r>
            <a:r>
              <a:rPr lang="en-CA" sz="1600" dirty="0" err="1">
                <a:solidFill>
                  <a:srgbClr val="3E3530"/>
                </a:solidFill>
                <a:latin typeface="Verdana" panose="020B0604030504040204" pitchFamily="34" charset="0"/>
              </a:rPr>
              <a:t>Dae</a:t>
            </a:r>
            <a:r>
              <a:rPr lang="en-CA" sz="1600" dirty="0">
                <a:solidFill>
                  <a:srgbClr val="3E3530"/>
                </a:solidFill>
                <a:latin typeface="Verdana" panose="020B0604030504040204" pitchFamily="34" charset="0"/>
              </a:rPr>
              <a:t> Hyun Kim, Angel Chang, UIST 2020</a:t>
            </a:r>
            <a:endParaRPr lang="en-CA" sz="1600" b="0" i="0" dirty="0">
              <a:solidFill>
                <a:srgbClr val="3E3530"/>
              </a:solidFill>
              <a:effectLst/>
              <a:latin typeface="Verdana" panose="020B0604030504040204" pitchFamily="34" charset="0"/>
            </a:endParaRPr>
          </a:p>
        </p:txBody>
      </p:sp>
    </p:spTree>
    <p:extLst>
      <p:ext uri="{BB962C8B-B14F-4D97-AF65-F5344CB8AC3E}">
        <p14:creationId xmlns:p14="http://schemas.microsoft.com/office/powerpoint/2010/main" val="3691635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C615-5F42-4E47-9721-7EC7E6DB4BD0}"/>
              </a:ext>
            </a:extLst>
          </p:cNvPr>
          <p:cNvSpPr>
            <a:spLocks noGrp="1"/>
          </p:cNvSpPr>
          <p:nvPr>
            <p:ph type="title"/>
          </p:nvPr>
        </p:nvSpPr>
        <p:spPr/>
        <p:txBody>
          <a:bodyPr/>
          <a:lstStyle/>
          <a:p>
            <a:r>
              <a:rPr lang="en-US" dirty="0"/>
              <a:t>NLP as both input &amp; output</a:t>
            </a:r>
          </a:p>
        </p:txBody>
      </p:sp>
      <p:sp>
        <p:nvSpPr>
          <p:cNvPr id="3" name="Content Placeholder 2">
            <a:extLst>
              <a:ext uri="{FF2B5EF4-FFF2-40B4-BE49-F238E27FC236}">
                <a16:creationId xmlns:a16="http://schemas.microsoft.com/office/drawing/2014/main" id="{3B785E9D-57E0-F74D-A589-1BC29F574353}"/>
              </a:ext>
            </a:extLst>
          </p:cNvPr>
          <p:cNvSpPr>
            <a:spLocks noGrp="1"/>
          </p:cNvSpPr>
          <p:nvPr>
            <p:ph idx="1"/>
          </p:nvPr>
        </p:nvSpPr>
        <p:spPr>
          <a:xfrm>
            <a:off x="696972" y="3406008"/>
            <a:ext cx="10005576" cy="1721136"/>
          </a:xfrm>
        </p:spPr>
        <p:txBody>
          <a:bodyPr/>
          <a:lstStyle/>
          <a:p>
            <a:r>
              <a:rPr lang="en-US" dirty="0"/>
              <a:t>Query focused summarization</a:t>
            </a:r>
          </a:p>
          <a:p>
            <a:r>
              <a:rPr lang="en-US" dirty="0"/>
              <a:t>No work has been done yet</a:t>
            </a:r>
          </a:p>
        </p:txBody>
      </p:sp>
      <p:sp>
        <p:nvSpPr>
          <p:cNvPr id="4" name="Slide Number Placeholder 3">
            <a:extLst>
              <a:ext uri="{FF2B5EF4-FFF2-40B4-BE49-F238E27FC236}">
                <a16:creationId xmlns:a16="http://schemas.microsoft.com/office/drawing/2014/main" id="{EC6F6106-83A5-1F46-A332-26BCA9F55E84}"/>
              </a:ext>
            </a:extLst>
          </p:cNvPr>
          <p:cNvSpPr>
            <a:spLocks noGrp="1"/>
          </p:cNvSpPr>
          <p:nvPr>
            <p:ph type="sldNum" sz="quarter" idx="12"/>
          </p:nvPr>
        </p:nvSpPr>
        <p:spPr/>
        <p:txBody>
          <a:bodyPr/>
          <a:lstStyle/>
          <a:p>
            <a:fld id="{B6F15528-21DE-4FAA-801E-634DDDAF4B2B}" type="slidenum">
              <a:rPr lang="en-US" smtClean="0"/>
              <a:pPr/>
              <a:t>45</a:t>
            </a:fld>
            <a:endParaRPr lang="en-US"/>
          </a:p>
        </p:txBody>
      </p:sp>
      <p:pic>
        <p:nvPicPr>
          <p:cNvPr id="5" name="Picture 6" descr="Csv - Free interface icons">
            <a:extLst>
              <a:ext uri="{FF2B5EF4-FFF2-40B4-BE49-F238E27FC236}">
                <a16:creationId xmlns:a16="http://schemas.microsoft.com/office/drawing/2014/main" id="{9850B3D0-3BB9-9441-8031-7FF4ECACE9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2037646"/>
            <a:ext cx="827715" cy="827715"/>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6C348C6A-BBE5-4F4E-80E4-1F16EF73C652}"/>
              </a:ext>
            </a:extLst>
          </p:cNvPr>
          <p:cNvSpPr/>
          <p:nvPr/>
        </p:nvSpPr>
        <p:spPr>
          <a:xfrm>
            <a:off x="5699760" y="2261003"/>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C22C9F3-0C9C-BC4D-A665-76F9E6EA093C}"/>
              </a:ext>
            </a:extLst>
          </p:cNvPr>
          <p:cNvPicPr>
            <a:picLocks noChangeAspect="1"/>
          </p:cNvPicPr>
          <p:nvPr/>
        </p:nvPicPr>
        <p:blipFill>
          <a:blip r:embed="rId3"/>
          <a:stretch>
            <a:fillRect/>
          </a:stretch>
        </p:blipFill>
        <p:spPr>
          <a:xfrm>
            <a:off x="6595798" y="2072997"/>
            <a:ext cx="714467" cy="714467"/>
          </a:xfrm>
          <a:prstGeom prst="rect">
            <a:avLst/>
          </a:prstGeom>
        </p:spPr>
      </p:pic>
      <p:sp>
        <p:nvSpPr>
          <p:cNvPr id="8" name="TextBox 7">
            <a:extLst>
              <a:ext uri="{FF2B5EF4-FFF2-40B4-BE49-F238E27FC236}">
                <a16:creationId xmlns:a16="http://schemas.microsoft.com/office/drawing/2014/main" id="{FD8F0521-6FD4-B342-A521-E9F8719DD988}"/>
              </a:ext>
            </a:extLst>
          </p:cNvPr>
          <p:cNvSpPr txBox="1"/>
          <p:nvPr/>
        </p:nvSpPr>
        <p:spPr>
          <a:xfrm>
            <a:off x="906522" y="1500796"/>
            <a:ext cx="2977738" cy="1323439"/>
          </a:xfrm>
          <a:prstGeom prst="rect">
            <a:avLst/>
          </a:prstGeom>
          <a:noFill/>
        </p:spPr>
        <p:txBody>
          <a:bodyPr wrap="square" rtlCol="0">
            <a:spAutoFit/>
          </a:bodyPr>
          <a:lstStyle/>
          <a:p>
            <a:r>
              <a:rPr lang="en-US" sz="2000" dirty="0"/>
              <a:t>Question/</a:t>
            </a:r>
          </a:p>
          <a:p>
            <a:r>
              <a:rPr lang="en-US" sz="2000" dirty="0"/>
              <a:t>Conversational q/a/</a:t>
            </a:r>
          </a:p>
          <a:p>
            <a:r>
              <a:rPr lang="en-US" sz="2000" dirty="0"/>
              <a:t>Multimodal (</a:t>
            </a:r>
            <a:r>
              <a:rPr lang="en-US" sz="2000" dirty="0" err="1"/>
              <a:t>e.g</a:t>
            </a:r>
            <a:r>
              <a:rPr lang="en-US" sz="2000" dirty="0"/>
              <a:t> speech, touch)</a:t>
            </a:r>
          </a:p>
        </p:txBody>
      </p:sp>
      <p:pic>
        <p:nvPicPr>
          <p:cNvPr id="9" name="Picture 2" descr="Chart | H5P">
            <a:extLst>
              <a:ext uri="{FF2B5EF4-FFF2-40B4-BE49-F238E27FC236}">
                <a16:creationId xmlns:a16="http://schemas.microsoft.com/office/drawing/2014/main" id="{00B81DF0-62A9-2148-8E90-78785AB7E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986" y="1902249"/>
            <a:ext cx="1526672" cy="1145005"/>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a:extLst>
              <a:ext uri="{FF2B5EF4-FFF2-40B4-BE49-F238E27FC236}">
                <a16:creationId xmlns:a16="http://schemas.microsoft.com/office/drawing/2014/main" id="{E30C5C12-EACB-4343-9053-86C47A9AA6FB}"/>
              </a:ext>
            </a:extLst>
          </p:cNvPr>
          <p:cNvSpPr/>
          <p:nvPr/>
        </p:nvSpPr>
        <p:spPr>
          <a:xfrm>
            <a:off x="7366180" y="2261003"/>
            <a:ext cx="544876" cy="49529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10">
            <a:extLst>
              <a:ext uri="{FF2B5EF4-FFF2-40B4-BE49-F238E27FC236}">
                <a16:creationId xmlns:a16="http://schemas.microsoft.com/office/drawing/2014/main" id="{E7448E00-7C97-1D42-B6A0-319011F7186B}"/>
              </a:ext>
            </a:extLst>
          </p:cNvPr>
          <p:cNvSpPr/>
          <p:nvPr/>
        </p:nvSpPr>
        <p:spPr>
          <a:xfrm>
            <a:off x="3843465" y="1760466"/>
            <a:ext cx="544876" cy="49529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0C8040-35DA-9D4A-8174-9295A73DA797}"/>
              </a:ext>
            </a:extLst>
          </p:cNvPr>
          <p:cNvSpPr/>
          <p:nvPr/>
        </p:nvSpPr>
        <p:spPr>
          <a:xfrm>
            <a:off x="6642458" y="1657829"/>
            <a:ext cx="1081258" cy="369332"/>
          </a:xfrm>
          <a:prstGeom prst="rect">
            <a:avLst/>
          </a:prstGeom>
        </p:spPr>
        <p:txBody>
          <a:bodyPr wrap="none">
            <a:spAutoFit/>
          </a:bodyPr>
          <a:lstStyle/>
          <a:p>
            <a:r>
              <a:rPr lang="en-US" b="1" dirty="0"/>
              <a:t>Text + Viz</a:t>
            </a:r>
          </a:p>
        </p:txBody>
      </p:sp>
    </p:spTree>
    <p:extLst>
      <p:ext uri="{BB962C8B-B14F-4D97-AF65-F5344CB8AC3E}">
        <p14:creationId xmlns:p14="http://schemas.microsoft.com/office/powerpoint/2010/main" val="1406046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A3D7-3678-F046-BB32-19C5B0EAF399}"/>
              </a:ext>
            </a:extLst>
          </p:cNvPr>
          <p:cNvSpPr>
            <a:spLocks noGrp="1"/>
          </p:cNvSpPr>
          <p:nvPr>
            <p:ph type="title"/>
          </p:nvPr>
        </p:nvSpPr>
        <p:spPr/>
        <p:txBody>
          <a:bodyPr/>
          <a:lstStyle/>
          <a:p>
            <a:r>
              <a:rPr lang="en-US" dirty="0"/>
              <a:t>Natural Language as Output</a:t>
            </a:r>
          </a:p>
        </p:txBody>
      </p:sp>
      <p:sp>
        <p:nvSpPr>
          <p:cNvPr id="3" name="Content Placeholder 2">
            <a:extLst>
              <a:ext uri="{FF2B5EF4-FFF2-40B4-BE49-F238E27FC236}">
                <a16:creationId xmlns:a16="http://schemas.microsoft.com/office/drawing/2014/main" id="{24FA9422-6526-0A43-96B5-C71F515F93E4}"/>
              </a:ext>
            </a:extLst>
          </p:cNvPr>
          <p:cNvSpPr>
            <a:spLocks noGrp="1"/>
          </p:cNvSpPr>
          <p:nvPr>
            <p:ph idx="1"/>
          </p:nvPr>
        </p:nvSpPr>
        <p:spPr/>
        <p:txBody>
          <a:bodyPr>
            <a:normAutofit/>
          </a:bodyPr>
          <a:lstStyle/>
          <a:p>
            <a:pPr marL="0" indent="0">
              <a:buNone/>
            </a:pPr>
            <a:r>
              <a:rPr lang="en-US" b="1" dirty="0"/>
              <a:t>What?</a:t>
            </a:r>
          </a:p>
          <a:p>
            <a:r>
              <a:rPr lang="en-US" dirty="0"/>
              <a:t>Use natural language to </a:t>
            </a:r>
          </a:p>
          <a:p>
            <a:pPr lvl="1"/>
            <a:r>
              <a:rPr lang="en-US" dirty="0"/>
              <a:t>explaining key points in charts </a:t>
            </a:r>
          </a:p>
          <a:p>
            <a:pPr lvl="1"/>
            <a:r>
              <a:rPr lang="en-US" dirty="0"/>
              <a:t>Explain how the model computes the answer</a:t>
            </a:r>
          </a:p>
          <a:p>
            <a:pPr lvl="2"/>
            <a:r>
              <a:rPr lang="en-US" dirty="0"/>
              <a:t>Enhance the transparency of the algorithm </a:t>
            </a:r>
          </a:p>
          <a:p>
            <a:pPr marL="0" indent="0">
              <a:buNone/>
            </a:pPr>
            <a:r>
              <a:rPr lang="en-US" b="1" dirty="0"/>
              <a:t>Why?</a:t>
            </a:r>
          </a:p>
          <a:p>
            <a:r>
              <a:rPr lang="en-US" dirty="0"/>
              <a:t>Help explaining patterns, trends and outliers in charts that would otherwise may not be possible with charts only</a:t>
            </a:r>
          </a:p>
        </p:txBody>
      </p:sp>
      <p:sp>
        <p:nvSpPr>
          <p:cNvPr id="4" name="Slide Number Placeholder 3">
            <a:extLst>
              <a:ext uri="{FF2B5EF4-FFF2-40B4-BE49-F238E27FC236}">
                <a16:creationId xmlns:a16="http://schemas.microsoft.com/office/drawing/2014/main" id="{C77EC620-1357-C540-86D4-38CC25FA0182}"/>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651039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D29DA-55F0-B24B-A4A3-2566B2BA82CC}"/>
              </a:ext>
            </a:extLst>
          </p:cNvPr>
          <p:cNvSpPr>
            <a:spLocks noGrp="1"/>
          </p:cNvSpPr>
          <p:nvPr>
            <p:ph type="title"/>
          </p:nvPr>
        </p:nvSpPr>
        <p:spPr/>
        <p:txBody>
          <a:bodyPr>
            <a:normAutofit/>
          </a:bodyPr>
          <a:lstStyle/>
          <a:p>
            <a:r>
              <a:rPr lang="en-US" dirty="0"/>
              <a:t>NL with Visualizations: Downstream Tasks</a:t>
            </a:r>
          </a:p>
        </p:txBody>
      </p:sp>
      <p:sp>
        <p:nvSpPr>
          <p:cNvPr id="4" name="Slide Number Placeholder 3">
            <a:extLst>
              <a:ext uri="{FF2B5EF4-FFF2-40B4-BE49-F238E27FC236}">
                <a16:creationId xmlns:a16="http://schemas.microsoft.com/office/drawing/2014/main" id="{FDE25849-5170-9C4A-81D7-9F8FE8879100}"/>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5" name="Right Arrow 4">
            <a:extLst>
              <a:ext uri="{FF2B5EF4-FFF2-40B4-BE49-F238E27FC236}">
                <a16:creationId xmlns:a16="http://schemas.microsoft.com/office/drawing/2014/main" id="{1A22D6FA-CAE2-9240-B19F-536467B41948}"/>
              </a:ext>
            </a:extLst>
          </p:cNvPr>
          <p:cNvSpPr/>
          <p:nvPr/>
        </p:nvSpPr>
        <p:spPr>
          <a:xfrm>
            <a:off x="5919205" y="2479867"/>
            <a:ext cx="762000" cy="381000"/>
          </a:xfrm>
          <a:prstGeom prst="rightArrow">
            <a:avLst/>
          </a:prstGeom>
          <a:solidFill>
            <a:schemeClr val="accent1">
              <a:lumMod val="60000"/>
              <a:lumOff val="4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DFBFDBCC-D4D9-954D-B14B-89FDBF2029E7}"/>
              </a:ext>
            </a:extLst>
          </p:cNvPr>
          <p:cNvSpPr/>
          <p:nvPr/>
        </p:nvSpPr>
        <p:spPr>
          <a:xfrm>
            <a:off x="5858100" y="3666209"/>
            <a:ext cx="762000" cy="381000"/>
          </a:xfrm>
          <a:prstGeom prst="rightArrow">
            <a:avLst/>
          </a:prstGeom>
          <a:solidFill>
            <a:schemeClr val="accent1">
              <a:lumMod val="60000"/>
              <a:lumOff val="4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81CB344-E133-0F40-B496-9C195A69105A}"/>
              </a:ext>
            </a:extLst>
          </p:cNvPr>
          <p:cNvPicPr>
            <a:picLocks noChangeAspect="1"/>
          </p:cNvPicPr>
          <p:nvPr/>
        </p:nvPicPr>
        <p:blipFill>
          <a:blip r:embed="rId2"/>
          <a:stretch>
            <a:fillRect/>
          </a:stretch>
        </p:blipFill>
        <p:spPr>
          <a:xfrm>
            <a:off x="6675068" y="3591441"/>
            <a:ext cx="487990" cy="487990"/>
          </a:xfrm>
          <a:prstGeom prst="rect">
            <a:avLst/>
          </a:prstGeom>
        </p:spPr>
      </p:pic>
      <p:sp>
        <p:nvSpPr>
          <p:cNvPr id="14" name="TextBox 13">
            <a:extLst>
              <a:ext uri="{FF2B5EF4-FFF2-40B4-BE49-F238E27FC236}">
                <a16:creationId xmlns:a16="http://schemas.microsoft.com/office/drawing/2014/main" id="{592A4EBD-215F-9447-817D-8B9F366FBC4F}"/>
              </a:ext>
            </a:extLst>
          </p:cNvPr>
          <p:cNvSpPr txBox="1"/>
          <p:nvPr/>
        </p:nvSpPr>
        <p:spPr>
          <a:xfrm>
            <a:off x="55264" y="2902635"/>
            <a:ext cx="2977738" cy="1323439"/>
          </a:xfrm>
          <a:prstGeom prst="rect">
            <a:avLst/>
          </a:prstGeom>
          <a:noFill/>
        </p:spPr>
        <p:txBody>
          <a:bodyPr wrap="square" rtlCol="0">
            <a:spAutoFit/>
          </a:bodyPr>
          <a:lstStyle/>
          <a:p>
            <a:r>
              <a:rPr lang="en-US" sz="2000" dirty="0"/>
              <a:t>Single question/</a:t>
            </a:r>
          </a:p>
          <a:p>
            <a:r>
              <a:rPr lang="en-US" sz="2000" dirty="0"/>
              <a:t>Conversational </a:t>
            </a:r>
            <a:r>
              <a:rPr lang="en-US" sz="2000" dirty="0" err="1"/>
              <a:t>qa</a:t>
            </a:r>
            <a:r>
              <a:rPr lang="en-US" sz="2000" dirty="0"/>
              <a:t>/</a:t>
            </a:r>
          </a:p>
          <a:p>
            <a:r>
              <a:rPr lang="en-US" sz="2000" dirty="0"/>
              <a:t>Multimodal (e.g. speech, touch)</a:t>
            </a:r>
          </a:p>
        </p:txBody>
      </p:sp>
      <p:pic>
        <p:nvPicPr>
          <p:cNvPr id="18" name="Picture 2" descr="Chart | H5P">
            <a:extLst>
              <a:ext uri="{FF2B5EF4-FFF2-40B4-BE49-F238E27FC236}">
                <a16:creationId xmlns:a16="http://schemas.microsoft.com/office/drawing/2014/main" id="{ECF1A290-A5FB-6A44-BC81-1A583668135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245" r="10808"/>
          <a:stretch/>
        </p:blipFill>
        <p:spPr bwMode="auto">
          <a:xfrm>
            <a:off x="7163058" y="3455085"/>
            <a:ext cx="854503" cy="7820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6303AB7-A7DC-2543-A621-DAFB0B6739DB}"/>
              </a:ext>
            </a:extLst>
          </p:cNvPr>
          <p:cNvPicPr>
            <a:picLocks noChangeAspect="1"/>
          </p:cNvPicPr>
          <p:nvPr/>
        </p:nvPicPr>
        <p:blipFill>
          <a:blip r:embed="rId2"/>
          <a:stretch>
            <a:fillRect/>
          </a:stretch>
        </p:blipFill>
        <p:spPr>
          <a:xfrm>
            <a:off x="6647083" y="4852966"/>
            <a:ext cx="403297" cy="403297"/>
          </a:xfrm>
          <a:prstGeom prst="rect">
            <a:avLst/>
          </a:prstGeom>
        </p:spPr>
      </p:pic>
      <p:pic>
        <p:nvPicPr>
          <p:cNvPr id="22" name="Picture 2" descr="Chart | H5P">
            <a:extLst>
              <a:ext uri="{FF2B5EF4-FFF2-40B4-BE49-F238E27FC236}">
                <a16:creationId xmlns:a16="http://schemas.microsoft.com/office/drawing/2014/main" id="{7C27A131-A6F0-E94B-9008-B9BB48C298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9705" y="5133420"/>
            <a:ext cx="712205" cy="5341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r chart Icon | Free SVG / PNG, Premium Animated GIF / APNG Customizable  Icons · Loading.io">
            <a:extLst>
              <a:ext uri="{FF2B5EF4-FFF2-40B4-BE49-F238E27FC236}">
                <a16:creationId xmlns:a16="http://schemas.microsoft.com/office/drawing/2014/main" id="{6FE8D7D8-E9A1-6C42-8C68-4BFABAB89C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0338" y="5032309"/>
            <a:ext cx="565341" cy="56534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886626D-7212-B242-99AE-F5B5137A334B}"/>
              </a:ext>
            </a:extLst>
          </p:cNvPr>
          <p:cNvPicPr>
            <a:picLocks noChangeAspect="1"/>
          </p:cNvPicPr>
          <p:nvPr/>
        </p:nvPicPr>
        <p:blipFill>
          <a:blip r:embed="rId2"/>
          <a:stretch>
            <a:fillRect/>
          </a:stretch>
        </p:blipFill>
        <p:spPr>
          <a:xfrm>
            <a:off x="7897632" y="4709429"/>
            <a:ext cx="403297" cy="403297"/>
          </a:xfrm>
          <a:prstGeom prst="rect">
            <a:avLst/>
          </a:prstGeom>
        </p:spPr>
      </p:pic>
      <p:pic>
        <p:nvPicPr>
          <p:cNvPr id="1034" name="Picture 10" descr="Line chart icon flat Royalty Free Vector Image">
            <a:extLst>
              <a:ext uri="{FF2B5EF4-FFF2-40B4-BE49-F238E27FC236}">
                <a16:creationId xmlns:a16="http://schemas.microsoft.com/office/drawing/2014/main" id="{9C3C16BD-47A7-9147-9FB3-F521A9EAB75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85" r="4922" b="11647"/>
          <a:stretch/>
        </p:blipFill>
        <p:spPr bwMode="auto">
          <a:xfrm>
            <a:off x="9529070" y="4852966"/>
            <a:ext cx="636973" cy="662081"/>
          </a:xfrm>
          <a:prstGeom prst="rect">
            <a:avLst/>
          </a:prstGeom>
          <a:noFill/>
          <a:extLst>
            <a:ext uri="{909E8E84-426E-40DD-AFC4-6F175D3DCCD1}">
              <a14:hiddenFill xmlns:a14="http://schemas.microsoft.com/office/drawing/2010/main">
                <a:solidFill>
                  <a:srgbClr val="FFFFFF"/>
                </a:solidFill>
              </a14:hiddenFill>
            </a:ext>
          </a:extLst>
        </p:spPr>
      </p:pic>
      <p:sp>
        <p:nvSpPr>
          <p:cNvPr id="27" name="Right Arrow 26">
            <a:extLst>
              <a:ext uri="{FF2B5EF4-FFF2-40B4-BE49-F238E27FC236}">
                <a16:creationId xmlns:a16="http://schemas.microsoft.com/office/drawing/2014/main" id="{0C50B17E-ED68-6B42-BCBA-08257F2353BB}"/>
              </a:ext>
            </a:extLst>
          </p:cNvPr>
          <p:cNvSpPr/>
          <p:nvPr/>
        </p:nvSpPr>
        <p:spPr>
          <a:xfrm>
            <a:off x="7449886" y="5012707"/>
            <a:ext cx="430129" cy="17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FCA65206-5CC9-7046-8359-15EF209AFE49}"/>
              </a:ext>
            </a:extLst>
          </p:cNvPr>
          <p:cNvSpPr/>
          <p:nvPr/>
        </p:nvSpPr>
        <p:spPr>
          <a:xfrm>
            <a:off x="8669086" y="4946741"/>
            <a:ext cx="430129" cy="17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68ADF043-8C8A-CD47-80A4-6BAE3ED5A90E}"/>
              </a:ext>
            </a:extLst>
          </p:cNvPr>
          <p:cNvPicPr>
            <a:picLocks noChangeAspect="1"/>
          </p:cNvPicPr>
          <p:nvPr/>
        </p:nvPicPr>
        <p:blipFill>
          <a:blip r:embed="rId2"/>
          <a:stretch>
            <a:fillRect/>
          </a:stretch>
        </p:blipFill>
        <p:spPr>
          <a:xfrm>
            <a:off x="9329236" y="4727767"/>
            <a:ext cx="403297" cy="403297"/>
          </a:xfrm>
          <a:prstGeom prst="rect">
            <a:avLst/>
          </a:prstGeom>
        </p:spPr>
      </p:pic>
      <p:sp>
        <p:nvSpPr>
          <p:cNvPr id="31" name="Right Arrow 30">
            <a:extLst>
              <a:ext uri="{FF2B5EF4-FFF2-40B4-BE49-F238E27FC236}">
                <a16:creationId xmlns:a16="http://schemas.microsoft.com/office/drawing/2014/main" id="{FD658736-D1A6-DC45-B969-20E4ED5A0F9A}"/>
              </a:ext>
            </a:extLst>
          </p:cNvPr>
          <p:cNvSpPr/>
          <p:nvPr/>
        </p:nvSpPr>
        <p:spPr>
          <a:xfrm>
            <a:off x="5889159" y="4933980"/>
            <a:ext cx="762000" cy="381000"/>
          </a:xfrm>
          <a:prstGeom prst="rightArrow">
            <a:avLst/>
          </a:prstGeom>
          <a:solidFill>
            <a:schemeClr val="accent1">
              <a:lumMod val="60000"/>
              <a:lumOff val="4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A7EEFE6-A50F-2243-9C38-C43D59E70AAE}"/>
              </a:ext>
            </a:extLst>
          </p:cNvPr>
          <p:cNvSpPr txBox="1"/>
          <p:nvPr/>
        </p:nvSpPr>
        <p:spPr>
          <a:xfrm>
            <a:off x="7275334" y="2217003"/>
            <a:ext cx="4611866" cy="830997"/>
          </a:xfrm>
          <a:prstGeom prst="rect">
            <a:avLst/>
          </a:prstGeom>
          <a:noFill/>
        </p:spPr>
        <p:txBody>
          <a:bodyPr wrap="square" rtlCol="0">
            <a:spAutoFit/>
          </a:bodyPr>
          <a:lstStyle/>
          <a:p>
            <a:r>
              <a:rPr lang="en-US" sz="1600" dirty="0"/>
              <a:t>- Numbers/words </a:t>
            </a:r>
            <a:r>
              <a:rPr lang="en-US" sz="1600" i="1" dirty="0"/>
              <a:t>as answer (</a:t>
            </a:r>
            <a:r>
              <a:rPr lang="en-US" sz="1600" b="1" i="1" dirty="0"/>
              <a:t>factoid q/a)</a:t>
            </a:r>
            <a:endParaRPr lang="en-US" sz="1600" i="1" dirty="0"/>
          </a:p>
          <a:p>
            <a:r>
              <a:rPr lang="en-US" sz="1600" dirty="0"/>
              <a:t>- </a:t>
            </a:r>
            <a:r>
              <a:rPr lang="en-US" sz="1600" b="1" dirty="0"/>
              <a:t>Explain</a:t>
            </a:r>
            <a:r>
              <a:rPr lang="en-US" sz="1600" dirty="0"/>
              <a:t> how the model computes the answer.</a:t>
            </a:r>
            <a:endParaRPr lang="en-US" sz="1600" b="1" i="1" dirty="0"/>
          </a:p>
          <a:p>
            <a:r>
              <a:rPr lang="en-US" sz="1600" i="1" dirty="0"/>
              <a:t>- Text as answer </a:t>
            </a:r>
            <a:r>
              <a:rPr lang="en-US" sz="1600" b="1" i="1" dirty="0"/>
              <a:t>(query focused summarization)</a:t>
            </a:r>
            <a:endParaRPr lang="en-US" sz="1600" i="1" dirty="0"/>
          </a:p>
        </p:txBody>
      </p:sp>
      <p:sp>
        <p:nvSpPr>
          <p:cNvPr id="25" name="Rectangle 24">
            <a:extLst>
              <a:ext uri="{FF2B5EF4-FFF2-40B4-BE49-F238E27FC236}">
                <a16:creationId xmlns:a16="http://schemas.microsoft.com/office/drawing/2014/main" id="{7D599CA1-A7CC-E64B-A10C-8ED10C29674E}"/>
              </a:ext>
            </a:extLst>
          </p:cNvPr>
          <p:cNvSpPr/>
          <p:nvPr/>
        </p:nvSpPr>
        <p:spPr>
          <a:xfrm>
            <a:off x="6705600" y="2169542"/>
            <a:ext cx="576312" cy="369332"/>
          </a:xfrm>
          <a:prstGeom prst="rect">
            <a:avLst/>
          </a:prstGeom>
        </p:spPr>
        <p:txBody>
          <a:bodyPr wrap="none">
            <a:spAutoFit/>
          </a:bodyPr>
          <a:lstStyle/>
          <a:p>
            <a:r>
              <a:rPr lang="en-US" b="1" dirty="0"/>
              <a:t>Text</a:t>
            </a:r>
          </a:p>
        </p:txBody>
      </p:sp>
      <p:sp>
        <p:nvSpPr>
          <p:cNvPr id="37" name="Rectangle 36">
            <a:extLst>
              <a:ext uri="{FF2B5EF4-FFF2-40B4-BE49-F238E27FC236}">
                <a16:creationId xmlns:a16="http://schemas.microsoft.com/office/drawing/2014/main" id="{36E4EA9E-9047-604C-9BC9-E6D0D58B06B8}"/>
              </a:ext>
            </a:extLst>
          </p:cNvPr>
          <p:cNvSpPr/>
          <p:nvPr/>
        </p:nvSpPr>
        <p:spPr>
          <a:xfrm>
            <a:off x="6608490" y="3203767"/>
            <a:ext cx="1609480" cy="369332"/>
          </a:xfrm>
          <a:prstGeom prst="rect">
            <a:avLst/>
          </a:prstGeom>
        </p:spPr>
        <p:txBody>
          <a:bodyPr wrap="none">
            <a:spAutoFit/>
          </a:bodyPr>
          <a:lstStyle/>
          <a:p>
            <a:r>
              <a:rPr lang="en-US" b="1" dirty="0"/>
              <a:t>Viz and/or text</a:t>
            </a:r>
          </a:p>
        </p:txBody>
      </p:sp>
      <p:sp>
        <p:nvSpPr>
          <p:cNvPr id="38" name="Rectangle 37">
            <a:extLst>
              <a:ext uri="{FF2B5EF4-FFF2-40B4-BE49-F238E27FC236}">
                <a16:creationId xmlns:a16="http://schemas.microsoft.com/office/drawing/2014/main" id="{B15C5D3D-AB5C-0A40-84ED-0989481FE5D1}"/>
              </a:ext>
            </a:extLst>
          </p:cNvPr>
          <p:cNvSpPr/>
          <p:nvPr/>
        </p:nvSpPr>
        <p:spPr>
          <a:xfrm>
            <a:off x="6575257" y="4378028"/>
            <a:ext cx="1296573" cy="369332"/>
          </a:xfrm>
          <a:prstGeom prst="rect">
            <a:avLst/>
          </a:prstGeom>
        </p:spPr>
        <p:txBody>
          <a:bodyPr wrap="none">
            <a:spAutoFit/>
          </a:bodyPr>
          <a:lstStyle/>
          <a:p>
            <a:r>
              <a:rPr lang="en-US" b="1" dirty="0"/>
              <a:t>Visual story</a:t>
            </a:r>
          </a:p>
        </p:txBody>
      </p:sp>
      <p:sp>
        <p:nvSpPr>
          <p:cNvPr id="29" name="TextBox 28">
            <a:extLst>
              <a:ext uri="{FF2B5EF4-FFF2-40B4-BE49-F238E27FC236}">
                <a16:creationId xmlns:a16="http://schemas.microsoft.com/office/drawing/2014/main" id="{D6C4C84A-4EDF-7D48-940B-C125B5294E6D}"/>
              </a:ext>
            </a:extLst>
          </p:cNvPr>
          <p:cNvSpPr txBox="1"/>
          <p:nvPr/>
        </p:nvSpPr>
        <p:spPr>
          <a:xfrm>
            <a:off x="2684990" y="6269180"/>
            <a:ext cx="696024" cy="369332"/>
          </a:xfrm>
          <a:prstGeom prst="rect">
            <a:avLst/>
          </a:prstGeom>
          <a:noFill/>
        </p:spPr>
        <p:txBody>
          <a:bodyPr wrap="none" rtlCol="0">
            <a:spAutoFit/>
          </a:bodyPr>
          <a:lstStyle/>
          <a:p>
            <a:r>
              <a:rPr lang="en-US" b="1" dirty="0"/>
              <a:t>Input</a:t>
            </a:r>
          </a:p>
        </p:txBody>
      </p:sp>
      <p:pic>
        <p:nvPicPr>
          <p:cNvPr id="34" name="Picture 2" descr="Chart | H5P">
            <a:extLst>
              <a:ext uri="{FF2B5EF4-FFF2-40B4-BE49-F238E27FC236}">
                <a16:creationId xmlns:a16="http://schemas.microsoft.com/office/drawing/2014/main" id="{19AFAA05-5A6F-1E43-94B0-2B61D5589E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84971" y="1495879"/>
            <a:ext cx="798145" cy="59860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sv - Free interface icons">
            <a:extLst>
              <a:ext uri="{FF2B5EF4-FFF2-40B4-BE49-F238E27FC236}">
                <a16:creationId xmlns:a16="http://schemas.microsoft.com/office/drawing/2014/main" id="{9823D81C-B221-3143-9A79-3F68A4A963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75002" y="1832167"/>
            <a:ext cx="378285" cy="378285"/>
          </a:xfrm>
          <a:prstGeom prst="rect">
            <a:avLst/>
          </a:prstGeom>
          <a:noFill/>
          <a:extLst>
            <a:ext uri="{909E8E84-426E-40DD-AFC4-6F175D3DCCD1}">
              <a14:hiddenFill xmlns:a14="http://schemas.microsoft.com/office/drawing/2010/main">
                <a:solidFill>
                  <a:srgbClr val="FFFFFF"/>
                </a:solidFill>
              </a14:hiddenFill>
            </a:ext>
          </a:extLst>
        </p:spPr>
      </p:pic>
      <p:sp>
        <p:nvSpPr>
          <p:cNvPr id="36" name="Right Arrow 35">
            <a:extLst>
              <a:ext uri="{FF2B5EF4-FFF2-40B4-BE49-F238E27FC236}">
                <a16:creationId xmlns:a16="http://schemas.microsoft.com/office/drawing/2014/main" id="{ADA6E85E-38ED-814B-82FC-097F64F2AE92}"/>
              </a:ext>
            </a:extLst>
          </p:cNvPr>
          <p:cNvSpPr/>
          <p:nvPr/>
        </p:nvSpPr>
        <p:spPr>
          <a:xfrm>
            <a:off x="5848225" y="1666516"/>
            <a:ext cx="762000" cy="381000"/>
          </a:xfrm>
          <a:prstGeom prst="rightArrow">
            <a:avLst/>
          </a:prstGeom>
          <a:solidFill>
            <a:schemeClr val="accent1">
              <a:lumMod val="60000"/>
              <a:lumOff val="4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B9D7510-DDE5-D546-B094-E4C04848005B}"/>
              </a:ext>
            </a:extLst>
          </p:cNvPr>
          <p:cNvSpPr txBox="1"/>
          <p:nvPr/>
        </p:nvSpPr>
        <p:spPr>
          <a:xfrm>
            <a:off x="4977087" y="1615235"/>
            <a:ext cx="388372" cy="400110"/>
          </a:xfrm>
          <a:prstGeom prst="rect">
            <a:avLst/>
          </a:prstGeom>
          <a:noFill/>
        </p:spPr>
        <p:txBody>
          <a:bodyPr wrap="square">
            <a:spAutoFit/>
          </a:bodyPr>
          <a:lstStyle/>
          <a:p>
            <a:r>
              <a:rPr lang="en-US" sz="2000" dirty="0"/>
              <a:t>/</a:t>
            </a:r>
          </a:p>
        </p:txBody>
      </p:sp>
      <p:pic>
        <p:nvPicPr>
          <p:cNvPr id="40" name="Picture 2" descr="Chart | H5P">
            <a:extLst>
              <a:ext uri="{FF2B5EF4-FFF2-40B4-BE49-F238E27FC236}">
                <a16:creationId xmlns:a16="http://schemas.microsoft.com/office/drawing/2014/main" id="{BCC24F7C-DB66-1C46-BA92-FEAE083392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4545" y="1451167"/>
            <a:ext cx="798145" cy="598609"/>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B7931C64-8986-4844-A355-D96D0A35A636}"/>
              </a:ext>
            </a:extLst>
          </p:cNvPr>
          <p:cNvSpPr/>
          <p:nvPr/>
        </p:nvSpPr>
        <p:spPr>
          <a:xfrm>
            <a:off x="6603571" y="1600200"/>
            <a:ext cx="1577611" cy="369332"/>
          </a:xfrm>
          <a:prstGeom prst="rect">
            <a:avLst/>
          </a:prstGeom>
        </p:spPr>
        <p:txBody>
          <a:bodyPr wrap="none">
            <a:spAutoFit/>
          </a:bodyPr>
          <a:lstStyle/>
          <a:p>
            <a:r>
              <a:rPr lang="en-US" b="1" dirty="0"/>
              <a:t>Text summary</a:t>
            </a:r>
          </a:p>
        </p:txBody>
      </p:sp>
      <p:pic>
        <p:nvPicPr>
          <p:cNvPr id="50" name="Picture 6" descr="Csv - Free interface icons">
            <a:extLst>
              <a:ext uri="{FF2B5EF4-FFF2-40B4-BE49-F238E27FC236}">
                <a16:creationId xmlns:a16="http://schemas.microsoft.com/office/drawing/2014/main" id="{BCE70FC1-DEBF-354B-BBEA-8FE203D2D6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28389" y="3646060"/>
            <a:ext cx="378285" cy="37828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Csv - Free interface icons">
            <a:extLst>
              <a:ext uri="{FF2B5EF4-FFF2-40B4-BE49-F238E27FC236}">
                <a16:creationId xmlns:a16="http://schemas.microsoft.com/office/drawing/2014/main" id="{3324C530-8DD1-7548-A89D-689F6DAE6F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6493" y="4914908"/>
            <a:ext cx="378285" cy="3782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Chart | H5P">
            <a:extLst>
              <a:ext uri="{FF2B5EF4-FFF2-40B4-BE49-F238E27FC236}">
                <a16:creationId xmlns:a16="http://schemas.microsoft.com/office/drawing/2014/main" id="{0C64B215-0A04-0842-A4D9-9F77457699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1000" y="2468870"/>
            <a:ext cx="798145" cy="59860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sv - Free interface icons">
            <a:extLst>
              <a:ext uri="{FF2B5EF4-FFF2-40B4-BE49-F238E27FC236}">
                <a16:creationId xmlns:a16="http://schemas.microsoft.com/office/drawing/2014/main" id="{42AF177D-AF69-3741-ABF7-C46D91146D2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1031" y="2805158"/>
            <a:ext cx="378285" cy="37828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30A409D0-E8FE-1C4E-BA22-8D0B6C3195A1}"/>
              </a:ext>
            </a:extLst>
          </p:cNvPr>
          <p:cNvSpPr txBox="1"/>
          <p:nvPr/>
        </p:nvSpPr>
        <p:spPr>
          <a:xfrm>
            <a:off x="4983116" y="2588226"/>
            <a:ext cx="388372" cy="400110"/>
          </a:xfrm>
          <a:prstGeom prst="rect">
            <a:avLst/>
          </a:prstGeom>
          <a:noFill/>
        </p:spPr>
        <p:txBody>
          <a:bodyPr wrap="square">
            <a:spAutoFit/>
          </a:bodyPr>
          <a:lstStyle/>
          <a:p>
            <a:r>
              <a:rPr lang="en-US" sz="2000" dirty="0"/>
              <a:t>/</a:t>
            </a:r>
          </a:p>
        </p:txBody>
      </p:sp>
      <p:pic>
        <p:nvPicPr>
          <p:cNvPr id="55" name="Picture 2" descr="Chart | H5P">
            <a:extLst>
              <a:ext uri="{FF2B5EF4-FFF2-40B4-BE49-F238E27FC236}">
                <a16:creationId xmlns:a16="http://schemas.microsoft.com/office/drawing/2014/main" id="{65CC9C91-A4C1-9D4F-9D91-4A37EEB8FC8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4545" y="2424158"/>
            <a:ext cx="798145" cy="59860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D03AE600-8BB3-8148-A2D6-70EC7A790E2E}"/>
              </a:ext>
            </a:extLst>
          </p:cNvPr>
          <p:cNvPicPr>
            <a:picLocks noChangeAspect="1"/>
          </p:cNvPicPr>
          <p:nvPr/>
        </p:nvPicPr>
        <p:blipFill>
          <a:blip r:embed="rId2"/>
          <a:stretch>
            <a:fillRect/>
          </a:stretch>
        </p:blipFill>
        <p:spPr>
          <a:xfrm>
            <a:off x="6769734" y="2489929"/>
            <a:ext cx="487990" cy="487990"/>
          </a:xfrm>
          <a:prstGeom prst="rect">
            <a:avLst/>
          </a:prstGeom>
        </p:spPr>
      </p:pic>
      <p:sp>
        <p:nvSpPr>
          <p:cNvPr id="42" name="TextBox 41">
            <a:extLst>
              <a:ext uri="{FF2B5EF4-FFF2-40B4-BE49-F238E27FC236}">
                <a16:creationId xmlns:a16="http://schemas.microsoft.com/office/drawing/2014/main" id="{8BD60E2B-2447-0240-84C1-C898C3C7C4BA}"/>
              </a:ext>
            </a:extLst>
          </p:cNvPr>
          <p:cNvSpPr txBox="1"/>
          <p:nvPr/>
        </p:nvSpPr>
        <p:spPr>
          <a:xfrm>
            <a:off x="2964945" y="3225897"/>
            <a:ext cx="870495" cy="369332"/>
          </a:xfrm>
          <a:prstGeom prst="rect">
            <a:avLst/>
          </a:prstGeom>
          <a:noFill/>
        </p:spPr>
        <p:txBody>
          <a:bodyPr wrap="none" rtlCol="0">
            <a:spAutoFit/>
          </a:bodyPr>
          <a:lstStyle/>
          <a:p>
            <a:r>
              <a:rPr lang="en-US" b="1" dirty="0"/>
              <a:t>and/or</a:t>
            </a:r>
          </a:p>
        </p:txBody>
      </p:sp>
      <p:sp>
        <p:nvSpPr>
          <p:cNvPr id="3" name="Left Brace 2">
            <a:extLst>
              <a:ext uri="{FF2B5EF4-FFF2-40B4-BE49-F238E27FC236}">
                <a16:creationId xmlns:a16="http://schemas.microsoft.com/office/drawing/2014/main" id="{F02E7C63-DD08-2748-A99C-A2B867F87E05}"/>
              </a:ext>
            </a:extLst>
          </p:cNvPr>
          <p:cNvSpPr/>
          <p:nvPr/>
        </p:nvSpPr>
        <p:spPr>
          <a:xfrm>
            <a:off x="3816312" y="1419992"/>
            <a:ext cx="399072" cy="4492433"/>
          </a:xfrm>
          <a:prstGeom prst="leftBrace">
            <a:avLst>
              <a:gd name="adj1" fmla="val 8333"/>
              <a:gd name="adj2" fmla="val 50304"/>
            </a:avLst>
          </a:pr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3" name="Left Brace 42">
            <a:extLst>
              <a:ext uri="{FF2B5EF4-FFF2-40B4-BE49-F238E27FC236}">
                <a16:creationId xmlns:a16="http://schemas.microsoft.com/office/drawing/2014/main" id="{3A2C8CD9-9D59-AF44-BA8D-3B6E675749C0}"/>
              </a:ext>
            </a:extLst>
          </p:cNvPr>
          <p:cNvSpPr/>
          <p:nvPr/>
        </p:nvSpPr>
        <p:spPr>
          <a:xfrm rot="16200000">
            <a:off x="2815862" y="3208805"/>
            <a:ext cx="399072" cy="5665658"/>
          </a:xfrm>
          <a:prstGeom prst="leftBrace">
            <a:avLst>
              <a:gd name="adj1" fmla="val 8333"/>
              <a:gd name="adj2" fmla="val 50304"/>
            </a:avLst>
          </a:prstGeom>
          <a:ln w="12700">
            <a:solidFill>
              <a:schemeClr val="accent1">
                <a:lumMod val="5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4" name="Left Brace 43">
            <a:extLst>
              <a:ext uri="{FF2B5EF4-FFF2-40B4-BE49-F238E27FC236}">
                <a16:creationId xmlns:a16="http://schemas.microsoft.com/office/drawing/2014/main" id="{82C243F7-7E81-D343-9AD6-CD907AD7A187}"/>
              </a:ext>
            </a:extLst>
          </p:cNvPr>
          <p:cNvSpPr/>
          <p:nvPr/>
        </p:nvSpPr>
        <p:spPr>
          <a:xfrm rot="16200000">
            <a:off x="8862518" y="3157907"/>
            <a:ext cx="399072" cy="5665658"/>
          </a:xfrm>
          <a:prstGeom prst="leftBrace">
            <a:avLst>
              <a:gd name="adj1" fmla="val 8333"/>
              <a:gd name="adj2" fmla="val 50304"/>
            </a:avLst>
          </a:prstGeom>
          <a:ln w="12700">
            <a:solidFill>
              <a:schemeClr val="accent1">
                <a:lumMod val="5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5" name="TextBox 44">
            <a:extLst>
              <a:ext uri="{FF2B5EF4-FFF2-40B4-BE49-F238E27FC236}">
                <a16:creationId xmlns:a16="http://schemas.microsoft.com/office/drawing/2014/main" id="{33DC4970-3FB0-464F-B2B7-B3778F5F8A60}"/>
              </a:ext>
            </a:extLst>
          </p:cNvPr>
          <p:cNvSpPr txBox="1"/>
          <p:nvPr/>
        </p:nvSpPr>
        <p:spPr>
          <a:xfrm>
            <a:off x="8672285" y="6307515"/>
            <a:ext cx="870751" cy="369332"/>
          </a:xfrm>
          <a:prstGeom prst="rect">
            <a:avLst/>
          </a:prstGeom>
          <a:noFill/>
        </p:spPr>
        <p:txBody>
          <a:bodyPr wrap="none" rtlCol="0">
            <a:spAutoFit/>
          </a:bodyPr>
          <a:lstStyle/>
          <a:p>
            <a:r>
              <a:rPr lang="en-US" b="1" dirty="0"/>
              <a:t>Output</a:t>
            </a:r>
          </a:p>
        </p:txBody>
      </p:sp>
    </p:spTree>
    <p:extLst>
      <p:ext uri="{BB962C8B-B14F-4D97-AF65-F5344CB8AC3E}">
        <p14:creationId xmlns:p14="http://schemas.microsoft.com/office/powerpoint/2010/main" val="146493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5850AC-543D-C640-B359-EE89DA2B3456}"/>
              </a:ext>
            </a:extLst>
          </p:cNvPr>
          <p:cNvSpPr>
            <a:spLocks noGrp="1"/>
          </p:cNvSpPr>
          <p:nvPr>
            <p:ph idx="1"/>
          </p:nvPr>
        </p:nvSpPr>
        <p:spPr>
          <a:xfrm>
            <a:off x="609600" y="1417640"/>
            <a:ext cx="5867400" cy="4708530"/>
          </a:xfrm>
        </p:spPr>
        <p:txBody>
          <a:bodyPr>
            <a:normAutofit/>
          </a:bodyPr>
          <a:lstStyle/>
          <a:p>
            <a:pPr lvl="1"/>
            <a:endParaRPr lang="en-US" sz="2000" dirty="0"/>
          </a:p>
          <a:p>
            <a:pPr lvl="1"/>
            <a:endParaRPr lang="en-US" sz="2000" dirty="0"/>
          </a:p>
          <a:p>
            <a:pPr lvl="1"/>
            <a:endParaRPr lang="en-US" sz="2000" dirty="0"/>
          </a:p>
          <a:p>
            <a:pPr lvl="1"/>
            <a:r>
              <a:rPr lang="en-US" sz="2000" dirty="0"/>
              <a:t>Explain what the chart represents</a:t>
            </a:r>
          </a:p>
          <a:p>
            <a:pPr lvl="1"/>
            <a:r>
              <a:rPr lang="en-US" sz="2000" dirty="0"/>
              <a:t>Explain the patterns, trends and outliers in the charts</a:t>
            </a:r>
          </a:p>
          <a:p>
            <a:pPr marL="457200" lvl="1" indent="0">
              <a:buNone/>
            </a:pPr>
            <a:endParaRPr lang="en-US" dirty="0"/>
          </a:p>
        </p:txBody>
      </p:sp>
      <p:sp>
        <p:nvSpPr>
          <p:cNvPr id="4" name="Slide Number Placeholder 3">
            <a:extLst>
              <a:ext uri="{FF2B5EF4-FFF2-40B4-BE49-F238E27FC236}">
                <a16:creationId xmlns:a16="http://schemas.microsoft.com/office/drawing/2014/main" id="{71D81D08-D763-284C-99D1-856AC3366BC0}"/>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5" name="Picture 4">
            <a:extLst>
              <a:ext uri="{FF2B5EF4-FFF2-40B4-BE49-F238E27FC236}">
                <a16:creationId xmlns:a16="http://schemas.microsoft.com/office/drawing/2014/main" id="{17E817CD-0321-4145-BC51-7835807D234F}"/>
              </a:ext>
            </a:extLst>
          </p:cNvPr>
          <p:cNvPicPr>
            <a:picLocks noChangeAspect="1"/>
          </p:cNvPicPr>
          <p:nvPr/>
        </p:nvPicPr>
        <p:blipFill>
          <a:blip r:embed="rId3"/>
          <a:stretch>
            <a:fillRect/>
          </a:stretch>
        </p:blipFill>
        <p:spPr>
          <a:xfrm>
            <a:off x="6454302" y="1204785"/>
            <a:ext cx="5943600" cy="4921385"/>
          </a:xfrm>
          <a:prstGeom prst="rect">
            <a:avLst/>
          </a:prstGeom>
        </p:spPr>
      </p:pic>
      <p:sp>
        <p:nvSpPr>
          <p:cNvPr id="6" name="Rectangle 5">
            <a:extLst>
              <a:ext uri="{FF2B5EF4-FFF2-40B4-BE49-F238E27FC236}">
                <a16:creationId xmlns:a16="http://schemas.microsoft.com/office/drawing/2014/main" id="{53B751D4-5CCE-6046-8966-04FEF81F55E9}"/>
              </a:ext>
            </a:extLst>
          </p:cNvPr>
          <p:cNvSpPr/>
          <p:nvPr/>
        </p:nvSpPr>
        <p:spPr>
          <a:xfrm>
            <a:off x="6477000" y="6126170"/>
            <a:ext cx="6096000" cy="492443"/>
          </a:xfrm>
          <a:prstGeom prst="rect">
            <a:avLst/>
          </a:prstGeom>
        </p:spPr>
        <p:txBody>
          <a:bodyPr wrap="square">
            <a:spAutoFit/>
          </a:bodyPr>
          <a:lstStyle/>
          <a:p>
            <a:r>
              <a:rPr lang="en-US" sz="1300" dirty="0"/>
              <a:t>Jason Obeid, and </a:t>
            </a:r>
            <a:r>
              <a:rPr lang="en-US" sz="1300" dirty="0" err="1"/>
              <a:t>Enamul</a:t>
            </a:r>
            <a:r>
              <a:rPr lang="en-US" sz="1300" dirty="0"/>
              <a:t> Hoque, </a:t>
            </a:r>
            <a:r>
              <a:rPr lang="en-US" sz="1300" i="1" dirty="0"/>
              <a:t>Chart-to-Text: Generating Natural Language Descriptions for Charts by Adapting the Transformer Model</a:t>
            </a:r>
            <a:r>
              <a:rPr lang="en-US" sz="1300" dirty="0"/>
              <a:t>, </a:t>
            </a:r>
            <a:r>
              <a:rPr lang="en-US" sz="1300" b="1" dirty="0"/>
              <a:t>INLG 2020</a:t>
            </a:r>
          </a:p>
        </p:txBody>
      </p:sp>
      <p:pic>
        <p:nvPicPr>
          <p:cNvPr id="14" name="Picture 2" descr="Chart | H5P">
            <a:extLst>
              <a:ext uri="{FF2B5EF4-FFF2-40B4-BE49-F238E27FC236}">
                <a16:creationId xmlns:a16="http://schemas.microsoft.com/office/drawing/2014/main" id="{A2C66A67-28E6-9C4A-AADA-B20D8A05A0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484" y="1647298"/>
            <a:ext cx="798145" cy="5986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sv - Free interface icons">
            <a:extLst>
              <a:ext uri="{FF2B5EF4-FFF2-40B4-BE49-F238E27FC236}">
                <a16:creationId xmlns:a16="http://schemas.microsoft.com/office/drawing/2014/main" id="{D137C87C-DF3A-A747-8A59-35B5D7436B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3515" y="1983586"/>
            <a:ext cx="378285" cy="37828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6DBC2EC-E762-CC49-82C8-B4D4C39D30B7}"/>
              </a:ext>
            </a:extLst>
          </p:cNvPr>
          <p:cNvSpPr txBox="1"/>
          <p:nvPr/>
        </p:nvSpPr>
        <p:spPr>
          <a:xfrm>
            <a:off x="1425600" y="1766654"/>
            <a:ext cx="388372" cy="400110"/>
          </a:xfrm>
          <a:prstGeom prst="rect">
            <a:avLst/>
          </a:prstGeom>
          <a:noFill/>
        </p:spPr>
        <p:txBody>
          <a:bodyPr wrap="square">
            <a:spAutoFit/>
          </a:bodyPr>
          <a:lstStyle/>
          <a:p>
            <a:r>
              <a:rPr lang="en-US" sz="2000" dirty="0"/>
              <a:t>/</a:t>
            </a:r>
          </a:p>
        </p:txBody>
      </p:sp>
      <p:pic>
        <p:nvPicPr>
          <p:cNvPr id="17" name="Picture 2" descr="Chart | H5P">
            <a:extLst>
              <a:ext uri="{FF2B5EF4-FFF2-40B4-BE49-F238E27FC236}">
                <a16:creationId xmlns:a16="http://schemas.microsoft.com/office/drawing/2014/main" id="{F26A9C79-0448-0347-B043-48E5DF2DC2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3058" y="1602586"/>
            <a:ext cx="798145" cy="598609"/>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a:extLst>
              <a:ext uri="{FF2B5EF4-FFF2-40B4-BE49-F238E27FC236}">
                <a16:creationId xmlns:a16="http://schemas.microsoft.com/office/drawing/2014/main" id="{AA24237F-9789-C04E-90F1-DC259E22B195}"/>
              </a:ext>
            </a:extLst>
          </p:cNvPr>
          <p:cNvSpPr/>
          <p:nvPr/>
        </p:nvSpPr>
        <p:spPr>
          <a:xfrm>
            <a:off x="2637073" y="1753024"/>
            <a:ext cx="762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C755EAA-76A9-7C4C-919A-D0CBD5189594}"/>
              </a:ext>
            </a:extLst>
          </p:cNvPr>
          <p:cNvSpPr/>
          <p:nvPr/>
        </p:nvSpPr>
        <p:spPr>
          <a:xfrm>
            <a:off x="3392419" y="1766216"/>
            <a:ext cx="1524713" cy="369332"/>
          </a:xfrm>
          <a:prstGeom prst="rect">
            <a:avLst/>
          </a:prstGeom>
        </p:spPr>
        <p:txBody>
          <a:bodyPr wrap="none">
            <a:spAutoFit/>
          </a:bodyPr>
          <a:lstStyle/>
          <a:p>
            <a:r>
              <a:rPr lang="en-US" b="1" dirty="0"/>
              <a:t>Text summary</a:t>
            </a:r>
          </a:p>
        </p:txBody>
      </p:sp>
      <p:sp>
        <p:nvSpPr>
          <p:cNvPr id="20" name="Rectangle 19">
            <a:extLst>
              <a:ext uri="{FF2B5EF4-FFF2-40B4-BE49-F238E27FC236}">
                <a16:creationId xmlns:a16="http://schemas.microsoft.com/office/drawing/2014/main" id="{EF98828B-61E7-1C4F-B8D1-056773C997E7}"/>
              </a:ext>
            </a:extLst>
          </p:cNvPr>
          <p:cNvSpPr/>
          <p:nvPr/>
        </p:nvSpPr>
        <p:spPr>
          <a:xfrm>
            <a:off x="549959" y="603446"/>
            <a:ext cx="7236405" cy="830997"/>
          </a:xfrm>
          <a:prstGeom prst="rect">
            <a:avLst/>
          </a:prstGeom>
        </p:spPr>
        <p:txBody>
          <a:bodyPr wrap="none">
            <a:spAutoFit/>
          </a:bodyPr>
          <a:lstStyle/>
          <a:p>
            <a:r>
              <a:rPr lang="en-US" sz="4800" dirty="0"/>
              <a:t>Task 1: Chart Summarization</a:t>
            </a:r>
            <a:endParaRPr lang="en-US" sz="3200" b="1" dirty="0"/>
          </a:p>
        </p:txBody>
      </p:sp>
    </p:spTree>
    <p:extLst>
      <p:ext uri="{BB962C8B-B14F-4D97-AF65-F5344CB8AC3E}">
        <p14:creationId xmlns:p14="http://schemas.microsoft.com/office/powerpoint/2010/main" val="1753790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8179-35F6-8B4A-BAEC-E356E9174D40}"/>
              </a:ext>
            </a:extLst>
          </p:cNvPr>
          <p:cNvSpPr>
            <a:spLocks noGrp="1"/>
          </p:cNvSpPr>
          <p:nvPr>
            <p:ph type="title"/>
          </p:nvPr>
        </p:nvSpPr>
        <p:spPr/>
        <p:txBody>
          <a:bodyPr/>
          <a:lstStyle/>
          <a:p>
            <a:r>
              <a:rPr lang="en-US" sz="4000" dirty="0"/>
              <a:t>Task 2: </a:t>
            </a:r>
            <a:r>
              <a:rPr lang="en-US" dirty="0"/>
              <a:t>Factoid Question Answering</a:t>
            </a:r>
          </a:p>
        </p:txBody>
      </p:sp>
      <p:sp>
        <p:nvSpPr>
          <p:cNvPr id="3" name="Content Placeholder 2">
            <a:extLst>
              <a:ext uri="{FF2B5EF4-FFF2-40B4-BE49-F238E27FC236}">
                <a16:creationId xmlns:a16="http://schemas.microsoft.com/office/drawing/2014/main" id="{F7246AF0-B14D-8642-9C6F-56BAF615C2D5}"/>
              </a:ext>
            </a:extLst>
          </p:cNvPr>
          <p:cNvSpPr>
            <a:spLocks noGrp="1"/>
          </p:cNvSpPr>
          <p:nvPr>
            <p:ph idx="1"/>
          </p:nvPr>
        </p:nvSpPr>
        <p:spPr/>
        <p:txBody>
          <a:bodyPr/>
          <a:lstStyle/>
          <a:p>
            <a:r>
              <a:rPr lang="en-US" sz="2800" dirty="0"/>
              <a:t>Lack of dataset</a:t>
            </a:r>
          </a:p>
          <a:p>
            <a:pPr lvl="1"/>
            <a:r>
              <a:rPr lang="en-US" sz="2400" dirty="0"/>
              <a:t>Most are synthetic, templated questions</a:t>
            </a:r>
          </a:p>
          <a:p>
            <a:pPr lvl="1"/>
            <a:r>
              <a:rPr lang="en-US" sz="2400" dirty="0"/>
              <a:t>Do not contain many examples of compositional question involving multiple arithmetic/logical operations</a:t>
            </a:r>
          </a:p>
          <a:p>
            <a:pPr lvl="1"/>
            <a:r>
              <a:rPr lang="en-US" sz="2400" dirty="0"/>
              <a:t>Lack questions with visual references</a:t>
            </a:r>
          </a:p>
          <a:p>
            <a:pPr lvl="2"/>
            <a:r>
              <a:rPr lang="en-US" sz="2000" dirty="0"/>
              <a:t>E.g. what is the longest bar?</a:t>
            </a:r>
          </a:p>
          <a:p>
            <a:r>
              <a:rPr lang="en-US" sz="2800" dirty="0"/>
              <a:t>Accuracy is usually </a:t>
            </a:r>
            <a:r>
              <a:rPr lang="en-US" sz="2800" b="1" dirty="0"/>
              <a:t>low</a:t>
            </a:r>
          </a:p>
          <a:p>
            <a:r>
              <a:rPr lang="en-US" sz="2800" b="1" dirty="0"/>
              <a:t>Models</a:t>
            </a:r>
            <a:r>
              <a:rPr lang="en-US" sz="2800" dirty="0"/>
              <a:t> have limited number of outputs</a:t>
            </a:r>
          </a:p>
        </p:txBody>
      </p:sp>
      <p:sp>
        <p:nvSpPr>
          <p:cNvPr id="4" name="Slide Number Placeholder 3">
            <a:extLst>
              <a:ext uri="{FF2B5EF4-FFF2-40B4-BE49-F238E27FC236}">
                <a16:creationId xmlns:a16="http://schemas.microsoft.com/office/drawing/2014/main" id="{C2C2F213-028C-8045-8C0E-99D581C4B93E}"/>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731004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80307-B6C1-46D5-A37D-0AEE049AC786}"/>
              </a:ext>
            </a:extLst>
          </p:cNvPr>
          <p:cNvSpPr>
            <a:spLocks noGrp="1"/>
          </p:cNvSpPr>
          <p:nvPr>
            <p:ph type="title"/>
          </p:nvPr>
        </p:nvSpPr>
        <p:spPr/>
        <p:txBody>
          <a:bodyPr/>
          <a:lstStyle/>
          <a:p>
            <a:r>
              <a:rPr lang="en-US" sz="4000" dirty="0"/>
              <a:t>Task 2: </a:t>
            </a:r>
            <a:r>
              <a:rPr lang="en-US" dirty="0"/>
              <a:t>Factoid Question Answering</a:t>
            </a:r>
            <a:endParaRPr lang="en-CA" dirty="0"/>
          </a:p>
        </p:txBody>
      </p:sp>
      <p:sp>
        <p:nvSpPr>
          <p:cNvPr id="3" name="Content Placeholder 2">
            <a:extLst>
              <a:ext uri="{FF2B5EF4-FFF2-40B4-BE49-F238E27FC236}">
                <a16:creationId xmlns:a16="http://schemas.microsoft.com/office/drawing/2014/main" id="{8E26648E-A2D7-4DAE-863F-270B94F88354}"/>
              </a:ext>
            </a:extLst>
          </p:cNvPr>
          <p:cNvSpPr>
            <a:spLocks noGrp="1"/>
          </p:cNvSpPr>
          <p:nvPr>
            <p:ph idx="1"/>
          </p:nvPr>
        </p:nvSpPr>
        <p:spPr/>
        <p:txBody>
          <a:bodyPr/>
          <a:lstStyle/>
          <a:p>
            <a:r>
              <a:rPr lang="en-US" dirty="0"/>
              <a:t>Sample tasks:</a:t>
            </a:r>
            <a:endParaRPr lang="en-CA" dirty="0"/>
          </a:p>
        </p:txBody>
      </p:sp>
      <p:sp>
        <p:nvSpPr>
          <p:cNvPr id="4" name="Slide Number Placeholder 3">
            <a:extLst>
              <a:ext uri="{FF2B5EF4-FFF2-40B4-BE49-F238E27FC236}">
                <a16:creationId xmlns:a16="http://schemas.microsoft.com/office/drawing/2014/main" id="{E372C7CE-4AFF-45D9-B8C9-19BC21B775E2}"/>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5" name="Picture 0" descr="1">
            <a:extLst>
              <a:ext uri="{FF2B5EF4-FFF2-40B4-BE49-F238E27FC236}">
                <a16:creationId xmlns:a16="http://schemas.microsoft.com/office/drawing/2014/main" id="{C0FAB1F1-4BF6-4CC0-BF09-0C3958F10339}"/>
              </a:ext>
            </a:extLst>
          </p:cNvPr>
          <p:cNvPicPr>
            <a:picLocks noChangeAspect="1"/>
          </p:cNvPicPr>
          <p:nvPr/>
        </p:nvPicPr>
        <p:blipFill>
          <a:blip r:embed="rId2"/>
          <a:stretch>
            <a:fillRect/>
          </a:stretch>
        </p:blipFill>
        <p:spPr>
          <a:xfrm>
            <a:off x="1219200" y="1978094"/>
            <a:ext cx="2916392" cy="2804418"/>
          </a:xfrm>
          <a:prstGeom prst="rect">
            <a:avLst/>
          </a:prstGeom>
        </p:spPr>
      </p:pic>
      <p:sp>
        <p:nvSpPr>
          <p:cNvPr id="6" name="Text Box 1">
            <a:extLst>
              <a:ext uri="{FF2B5EF4-FFF2-40B4-BE49-F238E27FC236}">
                <a16:creationId xmlns:a16="http://schemas.microsoft.com/office/drawing/2014/main" id="{5E0D58C4-AE10-4575-8287-772FF778B045}"/>
              </a:ext>
            </a:extLst>
          </p:cNvPr>
          <p:cNvSpPr txBox="1"/>
          <p:nvPr/>
        </p:nvSpPr>
        <p:spPr>
          <a:xfrm>
            <a:off x="1185034" y="4749167"/>
            <a:ext cx="3881717" cy="338554"/>
          </a:xfrm>
          <a:prstGeom prst="rect">
            <a:avLst/>
          </a:prstGeom>
          <a:noFill/>
        </p:spPr>
        <p:txBody>
          <a:bodyPr wrap="square" rtlCol="0">
            <a:spAutoFit/>
          </a:bodyPr>
          <a:lstStyle/>
          <a:p>
            <a:r>
              <a:rPr lang="" altLang="en-US" sz="1600" b="1" dirty="0"/>
              <a:t>Question</a:t>
            </a:r>
            <a:r>
              <a:rPr lang="" altLang="en-US" sz="1600" dirty="0"/>
              <a:t>: Is blue larger than Olive?</a:t>
            </a:r>
          </a:p>
        </p:txBody>
      </p:sp>
      <p:sp>
        <p:nvSpPr>
          <p:cNvPr id="7" name="Text Box 5">
            <a:extLst>
              <a:ext uri="{FF2B5EF4-FFF2-40B4-BE49-F238E27FC236}">
                <a16:creationId xmlns:a16="http://schemas.microsoft.com/office/drawing/2014/main" id="{C4CD4073-7A18-4470-9201-812E97508428}"/>
              </a:ext>
            </a:extLst>
          </p:cNvPr>
          <p:cNvSpPr txBox="1"/>
          <p:nvPr/>
        </p:nvSpPr>
        <p:spPr>
          <a:xfrm>
            <a:off x="1185034" y="5239117"/>
            <a:ext cx="3631285" cy="707886"/>
          </a:xfrm>
          <a:prstGeom prst="rect">
            <a:avLst/>
          </a:prstGeom>
          <a:noFill/>
        </p:spPr>
        <p:txBody>
          <a:bodyPr wrap="square" rtlCol="0">
            <a:spAutoFit/>
          </a:bodyPr>
          <a:lstStyle/>
          <a:p>
            <a:r>
              <a:rPr lang="en-US" altLang="en-US" sz="1600" b="1" dirty="0">
                <a:sym typeface="+mn-ea"/>
              </a:rPr>
              <a:t>Answer</a:t>
            </a:r>
            <a:r>
              <a:rPr lang="en-US" altLang="en-US" sz="1600" dirty="0">
                <a:sym typeface="+mn-ea"/>
              </a:rPr>
              <a:t>: No</a:t>
            </a:r>
            <a:endParaRPr lang="en-US" altLang="en-US" sz="1600" dirty="0"/>
          </a:p>
          <a:p>
            <a:endParaRPr lang="en-US" sz="2400" dirty="0"/>
          </a:p>
        </p:txBody>
      </p:sp>
      <p:sp>
        <p:nvSpPr>
          <p:cNvPr id="8" name="Text Box 1">
            <a:extLst>
              <a:ext uri="{FF2B5EF4-FFF2-40B4-BE49-F238E27FC236}">
                <a16:creationId xmlns:a16="http://schemas.microsoft.com/office/drawing/2014/main" id="{D31BF093-FBAE-4EBB-A040-B2603D59E8AA}"/>
              </a:ext>
            </a:extLst>
          </p:cNvPr>
          <p:cNvSpPr txBox="1"/>
          <p:nvPr/>
        </p:nvSpPr>
        <p:spPr>
          <a:xfrm>
            <a:off x="1185033" y="5605724"/>
            <a:ext cx="3485577" cy="584775"/>
          </a:xfrm>
          <a:prstGeom prst="rect">
            <a:avLst/>
          </a:prstGeom>
          <a:noFill/>
        </p:spPr>
        <p:txBody>
          <a:bodyPr wrap="square" rtlCol="0">
            <a:spAutoFit/>
          </a:bodyPr>
          <a:lstStyle/>
          <a:p>
            <a:r>
              <a:rPr lang="" altLang="en-US" sz="1600" b="1" dirty="0"/>
              <a:t>Question</a:t>
            </a:r>
            <a:r>
              <a:rPr lang="" altLang="en-US" sz="1600" dirty="0"/>
              <a:t>: Which label has the smallest value?</a:t>
            </a:r>
          </a:p>
        </p:txBody>
      </p:sp>
      <p:sp>
        <p:nvSpPr>
          <p:cNvPr id="9" name="Text Box 5">
            <a:extLst>
              <a:ext uri="{FF2B5EF4-FFF2-40B4-BE49-F238E27FC236}">
                <a16:creationId xmlns:a16="http://schemas.microsoft.com/office/drawing/2014/main" id="{61C6815D-5A05-44F7-A966-0B9949C86E29}"/>
              </a:ext>
            </a:extLst>
          </p:cNvPr>
          <p:cNvSpPr txBox="1"/>
          <p:nvPr/>
        </p:nvSpPr>
        <p:spPr>
          <a:xfrm>
            <a:off x="1185032" y="6197025"/>
            <a:ext cx="3631285" cy="584775"/>
          </a:xfrm>
          <a:prstGeom prst="rect">
            <a:avLst/>
          </a:prstGeom>
          <a:noFill/>
        </p:spPr>
        <p:txBody>
          <a:bodyPr wrap="square" rtlCol="0">
            <a:spAutoFit/>
          </a:bodyPr>
          <a:lstStyle/>
          <a:p>
            <a:r>
              <a:rPr lang="en-US" altLang="en-US" sz="1600" b="1" dirty="0">
                <a:sym typeface="+mn-ea"/>
              </a:rPr>
              <a:t>Answer</a:t>
            </a:r>
            <a:r>
              <a:rPr lang="en-US" altLang="en-US" sz="1600" dirty="0">
                <a:sym typeface="+mn-ea"/>
              </a:rPr>
              <a:t>: Blue</a:t>
            </a:r>
            <a:endParaRPr lang="en-US" altLang="en-US" sz="1600" dirty="0"/>
          </a:p>
          <a:p>
            <a:endParaRPr lang="en-US" sz="1600" dirty="0"/>
          </a:p>
        </p:txBody>
      </p:sp>
      <p:pic>
        <p:nvPicPr>
          <p:cNvPr id="10" name="Picture 9" descr="Chart, bar chart, histogram&#10;&#10;Description automatically generated">
            <a:extLst>
              <a:ext uri="{FF2B5EF4-FFF2-40B4-BE49-F238E27FC236}">
                <a16:creationId xmlns:a16="http://schemas.microsoft.com/office/drawing/2014/main" id="{7B282220-F160-4B7E-8530-6B297E320C97}"/>
              </a:ext>
            </a:extLst>
          </p:cNvPr>
          <p:cNvPicPr>
            <a:picLocks noChangeAspect="1"/>
          </p:cNvPicPr>
          <p:nvPr/>
        </p:nvPicPr>
        <p:blipFill>
          <a:blip r:embed="rId3"/>
          <a:stretch>
            <a:fillRect/>
          </a:stretch>
        </p:blipFill>
        <p:spPr>
          <a:xfrm>
            <a:off x="5943600" y="1877348"/>
            <a:ext cx="4284161" cy="2770852"/>
          </a:xfrm>
          <a:prstGeom prst="rect">
            <a:avLst/>
          </a:prstGeom>
        </p:spPr>
      </p:pic>
      <p:sp>
        <p:nvSpPr>
          <p:cNvPr id="11" name="Text Box 1">
            <a:extLst>
              <a:ext uri="{FF2B5EF4-FFF2-40B4-BE49-F238E27FC236}">
                <a16:creationId xmlns:a16="http://schemas.microsoft.com/office/drawing/2014/main" id="{C3E5982E-8150-4740-A02B-2D9BBBE10D4B}"/>
              </a:ext>
            </a:extLst>
          </p:cNvPr>
          <p:cNvSpPr txBox="1"/>
          <p:nvPr/>
        </p:nvSpPr>
        <p:spPr>
          <a:xfrm>
            <a:off x="5827983" y="4661876"/>
            <a:ext cx="4251164" cy="584775"/>
          </a:xfrm>
          <a:prstGeom prst="rect">
            <a:avLst/>
          </a:prstGeom>
          <a:noFill/>
        </p:spPr>
        <p:txBody>
          <a:bodyPr wrap="square" rtlCol="0">
            <a:spAutoFit/>
          </a:bodyPr>
          <a:lstStyle/>
          <a:p>
            <a:r>
              <a:rPr lang="" altLang="en-US" sz="1600" b="1" dirty="0"/>
              <a:t>Question</a:t>
            </a:r>
            <a:r>
              <a:rPr lang="" altLang="en-US" sz="1600" dirty="0"/>
              <a:t>: What does the first color from the left in each group represent?</a:t>
            </a:r>
          </a:p>
        </p:txBody>
      </p:sp>
      <p:sp>
        <p:nvSpPr>
          <p:cNvPr id="12" name="Text Box 5">
            <a:extLst>
              <a:ext uri="{FF2B5EF4-FFF2-40B4-BE49-F238E27FC236}">
                <a16:creationId xmlns:a16="http://schemas.microsoft.com/office/drawing/2014/main" id="{90C2D7EF-AEB9-40C2-959C-14B00AE15FF8}"/>
              </a:ext>
            </a:extLst>
          </p:cNvPr>
          <p:cNvSpPr txBox="1"/>
          <p:nvPr/>
        </p:nvSpPr>
        <p:spPr>
          <a:xfrm>
            <a:off x="5837533" y="5239118"/>
            <a:ext cx="3976897" cy="707886"/>
          </a:xfrm>
          <a:prstGeom prst="rect">
            <a:avLst/>
          </a:prstGeom>
          <a:noFill/>
        </p:spPr>
        <p:txBody>
          <a:bodyPr wrap="square" rtlCol="0">
            <a:spAutoFit/>
          </a:bodyPr>
          <a:lstStyle/>
          <a:p>
            <a:r>
              <a:rPr lang="en-US" altLang="en-US" sz="1600" b="1" dirty="0">
                <a:sym typeface="+mn-ea"/>
              </a:rPr>
              <a:t>Answer</a:t>
            </a:r>
            <a:r>
              <a:rPr lang="en-US" altLang="en-US" sz="1600" dirty="0">
                <a:sym typeface="+mn-ea"/>
              </a:rPr>
              <a:t>: Nepal</a:t>
            </a:r>
            <a:endParaRPr lang="en-US" altLang="en-US" sz="1600" dirty="0"/>
          </a:p>
          <a:p>
            <a:endParaRPr lang="en-US" sz="2400" dirty="0"/>
          </a:p>
        </p:txBody>
      </p:sp>
      <p:sp>
        <p:nvSpPr>
          <p:cNvPr id="13" name="Text Box 1">
            <a:extLst>
              <a:ext uri="{FF2B5EF4-FFF2-40B4-BE49-F238E27FC236}">
                <a16:creationId xmlns:a16="http://schemas.microsoft.com/office/drawing/2014/main" id="{1C551398-401B-4390-9AC5-D6AD210167DF}"/>
              </a:ext>
            </a:extLst>
          </p:cNvPr>
          <p:cNvSpPr txBox="1"/>
          <p:nvPr/>
        </p:nvSpPr>
        <p:spPr>
          <a:xfrm>
            <a:off x="5827983" y="5605724"/>
            <a:ext cx="3777123" cy="584775"/>
          </a:xfrm>
          <a:prstGeom prst="rect">
            <a:avLst/>
          </a:prstGeom>
          <a:noFill/>
        </p:spPr>
        <p:txBody>
          <a:bodyPr wrap="square" rtlCol="0">
            <a:spAutoFit/>
          </a:bodyPr>
          <a:lstStyle/>
          <a:p>
            <a:r>
              <a:rPr lang="" altLang="en-US" sz="1600" b="1" dirty="0"/>
              <a:t>Question</a:t>
            </a:r>
            <a:r>
              <a:rPr lang="" altLang="en-US" sz="1600" dirty="0"/>
              <a:t>: What’s the total population proportions of Nepal in the graph? </a:t>
            </a:r>
          </a:p>
        </p:txBody>
      </p:sp>
      <p:sp>
        <p:nvSpPr>
          <p:cNvPr id="14" name="Text Box 5">
            <a:extLst>
              <a:ext uri="{FF2B5EF4-FFF2-40B4-BE49-F238E27FC236}">
                <a16:creationId xmlns:a16="http://schemas.microsoft.com/office/drawing/2014/main" id="{2BE2EE90-CC3E-44E9-A106-83F2F2136D14}"/>
              </a:ext>
            </a:extLst>
          </p:cNvPr>
          <p:cNvSpPr txBox="1"/>
          <p:nvPr/>
        </p:nvSpPr>
        <p:spPr>
          <a:xfrm>
            <a:off x="5827982" y="6197025"/>
            <a:ext cx="3976897" cy="584775"/>
          </a:xfrm>
          <a:prstGeom prst="rect">
            <a:avLst/>
          </a:prstGeom>
          <a:noFill/>
        </p:spPr>
        <p:txBody>
          <a:bodyPr wrap="square" rtlCol="0">
            <a:spAutoFit/>
          </a:bodyPr>
          <a:lstStyle/>
          <a:p>
            <a:r>
              <a:rPr lang="en-US" altLang="en-US" sz="1600" b="1" dirty="0">
                <a:sym typeface="+mn-ea"/>
              </a:rPr>
              <a:t>Answer</a:t>
            </a:r>
            <a:r>
              <a:rPr lang="en-US" altLang="en-US" sz="1600" dirty="0">
                <a:sym typeface="+mn-ea"/>
              </a:rPr>
              <a:t>: 120</a:t>
            </a:r>
            <a:endParaRPr lang="en-US" altLang="en-US" sz="1600" dirty="0"/>
          </a:p>
          <a:p>
            <a:endParaRPr lang="en-US" sz="1600" dirty="0"/>
          </a:p>
        </p:txBody>
      </p:sp>
    </p:spTree>
    <p:extLst>
      <p:ext uri="{BB962C8B-B14F-4D97-AF65-F5344CB8AC3E}">
        <p14:creationId xmlns:p14="http://schemas.microsoft.com/office/powerpoint/2010/main" val="337779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1" grpId="0"/>
      <p:bldP spid="11" grpId="1"/>
      <p:bldP spid="12" grpId="0"/>
      <p:bldP spid="12" grpId="1"/>
      <p:bldP spid="13" grpId="0"/>
      <p:bldP spid="13" grpId="1"/>
      <p:bldP spid="14" grpId="0"/>
      <p:bldP spid="14"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144016</TotalTime>
  <Words>3413</Words>
  <Application>Microsoft Office PowerPoint</Application>
  <PresentationFormat>Widescreen</PresentationFormat>
  <Paragraphs>394</Paragraphs>
  <Slides>45</Slides>
  <Notes>8</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(Headings)</vt:lpstr>
      <vt:lpstr>Lato</vt:lpstr>
      <vt:lpstr>Times New Roman</vt:lpstr>
      <vt:lpstr>Verdana</vt:lpstr>
      <vt:lpstr>Office Theme</vt:lpstr>
      <vt:lpstr>Natural Language Interactions with Visualizations</vt:lpstr>
      <vt:lpstr>Why Natural Language Interaction With Visualizations</vt:lpstr>
      <vt:lpstr>How to Integrate Natural Language with Visualizations?</vt:lpstr>
      <vt:lpstr>Natural Language as Input</vt:lpstr>
      <vt:lpstr>Natural Language as Output</vt:lpstr>
      <vt:lpstr>NL with Visualizations: Downstream Tasks</vt:lpstr>
      <vt:lpstr>PowerPoint Presentation</vt:lpstr>
      <vt:lpstr>Task 2: Factoid Question Answering</vt:lpstr>
      <vt:lpstr>Task 2: Factoid Question Answering</vt:lpstr>
      <vt:lpstr>Existing Datasets</vt:lpstr>
      <vt:lpstr>Task 2: Factoid Question Answering</vt:lpstr>
      <vt:lpstr>PowerPoint Presentation</vt:lpstr>
      <vt:lpstr>PowerPoint Presentation</vt:lpstr>
      <vt:lpstr>Task 3: Query Focused Summarization</vt:lpstr>
      <vt:lpstr>Cannot Create Open Ended Question</vt:lpstr>
      <vt:lpstr>Cannot Create Open Ended Question</vt:lpstr>
      <vt:lpstr>Cannot Create Open Ended Question</vt:lpstr>
      <vt:lpstr>Too Complex</vt:lpstr>
      <vt:lpstr>Too Complex</vt:lpstr>
      <vt:lpstr>Too Complex</vt:lpstr>
      <vt:lpstr>Too Complex</vt:lpstr>
      <vt:lpstr>Too Complex</vt:lpstr>
      <vt:lpstr>Good</vt:lpstr>
      <vt:lpstr>Good</vt:lpstr>
      <vt:lpstr>Sample QA</vt:lpstr>
      <vt:lpstr>Sample QA</vt:lpstr>
      <vt:lpstr>Sample QA</vt:lpstr>
      <vt:lpstr>Baselines</vt:lpstr>
      <vt:lpstr>Annotation Process</vt:lpstr>
      <vt:lpstr>Instructions </vt:lpstr>
      <vt:lpstr>Task 4: Generating Visual Story</vt:lpstr>
      <vt:lpstr>Low-level Tasks for Supporting Downstream Tasks</vt:lpstr>
      <vt:lpstr>Task 1: Recover Data and Visual Encodings</vt:lpstr>
      <vt:lpstr>PowerPoint Presentation</vt:lpstr>
      <vt:lpstr>Second Order Representation</vt:lpstr>
      <vt:lpstr>Second Order Representation</vt:lpstr>
      <vt:lpstr>Short term objectives</vt:lpstr>
      <vt:lpstr>Other Research Agenda</vt:lpstr>
      <vt:lpstr>Current Focuses</vt:lpstr>
      <vt:lpstr>PowerPoint Presentation</vt:lpstr>
      <vt:lpstr>Image Chart Data Extraction</vt:lpstr>
      <vt:lpstr>Chart question answering</vt:lpstr>
      <vt:lpstr>NL as input for Data Vis.</vt:lpstr>
      <vt:lpstr>Combining NL and Viz as Input</vt:lpstr>
      <vt:lpstr>NLP as both input &amp; output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Md. Enamul Hoque Prince</dc:creator>
  <cp:lastModifiedBy>Enamul Hoque Prince</cp:lastModifiedBy>
  <cp:revision>4403</cp:revision>
  <cp:lastPrinted>2020-08-17T13:33:34Z</cp:lastPrinted>
  <dcterms:created xsi:type="dcterms:W3CDTF">2006-08-16T00:00:00Z</dcterms:created>
  <dcterms:modified xsi:type="dcterms:W3CDTF">2021-09-13T14:16:32Z</dcterms:modified>
</cp:coreProperties>
</file>